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66" r:id="rId4"/>
    <p:sldId id="273" r:id="rId5"/>
    <p:sldId id="272" r:id="rId6"/>
    <p:sldId id="268" r:id="rId7"/>
    <p:sldId id="267" r:id="rId8"/>
    <p:sldId id="269" r:id="rId9"/>
    <p:sldId id="265" r:id="rId10"/>
    <p:sldId id="270" r:id="rId11"/>
    <p:sldId id="271" r:id="rId12"/>
    <p:sldId id="274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3E7"/>
    <a:srgbClr val="F379DC"/>
    <a:srgbClr val="F59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JFortney\Nov%205%20elec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ortney\AppData\Roaming\Microsoft\Excel\Nov%205%20election%20data%20(version%201).xlsb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JFortney\Nov%205%20elec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JFortney\Nov%205%20elec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ortney\AppData\Roaming\Microsoft\Excel\Nov%205%20election%20data%20(version%201).xlsb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JFortney\Nov%205%20election%20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JFortney\Nov%205%20election%20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JFortney\Nov%205%20election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btfs2\users\JFortney\Nov%205%20election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'Prev. Elections '!$B$1</c:f>
              <c:strCache>
                <c:ptCount val="1"/>
                <c:pt idx="0">
                  <c:v>Voter Turnout: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'Prev. Elections '!$A$2:$A$8</c:f>
              <c:numCache>
                <c:formatCode>General</c:formatCode>
                <c:ptCount val="7"/>
                <c:pt idx="0">
                  <c:v>2012</c:v>
                </c:pt>
                <c:pt idx="1">
                  <c:v>2014</c:v>
                </c:pt>
                <c:pt idx="2">
                  <c:v>2016</c:v>
                </c:pt>
                <c:pt idx="3">
                  <c:v>2018</c:v>
                </c:pt>
                <c:pt idx="4">
                  <c:v>2020</c:v>
                </c:pt>
                <c:pt idx="5">
                  <c:v>2022</c:v>
                </c:pt>
                <c:pt idx="6">
                  <c:v>2024</c:v>
                </c:pt>
              </c:numCache>
            </c:numRef>
          </c:cat>
          <c:val>
            <c:numRef>
              <c:f>'Prev. Elections '!$B$2:$B$8</c:f>
              <c:numCache>
                <c:formatCode>0.00%</c:formatCode>
                <c:ptCount val="7"/>
                <c:pt idx="0">
                  <c:v>0.79959999999999998</c:v>
                </c:pt>
                <c:pt idx="1">
                  <c:v>0.62029999999999996</c:v>
                </c:pt>
                <c:pt idx="2">
                  <c:v>0.77849999999999997</c:v>
                </c:pt>
                <c:pt idx="3">
                  <c:v>0.64529999999999998</c:v>
                </c:pt>
                <c:pt idx="4">
                  <c:v>0.80969999999999998</c:v>
                </c:pt>
                <c:pt idx="5">
                  <c:v>0.67420000000000002</c:v>
                </c:pt>
                <c:pt idx="6">
                  <c:v>0.79690000000000005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E4-4B77-BF9E-1ABC05707A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8545680"/>
        <c:axId val="894039440"/>
      </c:lineChart>
      <c:catAx>
        <c:axId val="388545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039440"/>
        <c:crosses val="autoZero"/>
        <c:auto val="1"/>
        <c:lblAlgn val="ctr"/>
        <c:lblOffset val="100"/>
        <c:noMultiLvlLbl val="0"/>
      </c:catAx>
      <c:valAx>
        <c:axId val="89403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8545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8AC-417A-95C1-E3B8B11813C7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8AC-417A-95C1-E3B8B11813C7}"/>
              </c:ext>
            </c:extLst>
          </c:dPt>
          <c:dLbls>
            <c:dLbl>
              <c:idx val="0"/>
              <c:layout>
                <c:manualLayout>
                  <c:x val="-7.6133140367311072E-2"/>
                  <c:y val="-0.16807953470643872"/>
                </c:manualLayout>
              </c:layout>
              <c:tx>
                <c:rich>
                  <a:bodyPr/>
                  <a:lstStyle/>
                  <a:p>
                    <a:fld id="{C0A51732-2D62-4771-ABE0-6805DA4A8444}" type="CATEGORYNAME">
                      <a:rPr lang="en-US" sz="1200" dirty="0"/>
                      <a:pPr/>
                      <a:t>[CATEGORY NAME]</a:t>
                    </a:fld>
                    <a:r>
                      <a:rPr lang="en-US" sz="1200" baseline="0" dirty="0"/>
                      <a:t>
</a:t>
                    </a:r>
                    <a:fld id="{2076B1C3-442D-4677-8C67-CE1F8601A27D}" type="PERCENTAGE">
                      <a:rPr lang="en-US" sz="1200" baseline="0" dirty="0"/>
                      <a:pPr/>
                      <a:t>[PERCENTAGE]</a:t>
                    </a:fld>
                    <a:endParaRPr lang="en-US" sz="12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8AC-417A-95C1-E3B8B11813C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EF1F780-9E32-460F-8E90-9BF3DB188B0D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D1E3601F-C6AF-4FBF-B1B1-685200DF22BF}" type="PERCENTAGE">
                      <a:rPr lang="en-US" sz="12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8AC-417A-95C1-E3B8B11813C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'Prev. Elections '!$B$19:$B$20</c:f>
              <c:strCache>
                <c:ptCount val="2"/>
                <c:pt idx="0">
                  <c:v>Absentee</c:v>
                </c:pt>
                <c:pt idx="1">
                  <c:v>Precinct</c:v>
                </c:pt>
              </c:strCache>
            </c:strRef>
          </c:cat>
          <c:val>
            <c:numRef>
              <c:f>'Prev. Elections '!$F$19:$F$20</c:f>
              <c:numCache>
                <c:formatCode>0%</c:formatCode>
                <c:ptCount val="2"/>
                <c:pt idx="0">
                  <c:v>0.36</c:v>
                </c:pt>
                <c:pt idx="1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8AC-417A-95C1-E3B8B11813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352216636544506"/>
          <c:y val="3.7337207636568122E-2"/>
          <c:w val="0.59399155577218832"/>
          <c:h val="0.9392651652672563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dLbl>
              <c:idx val="13"/>
              <c:tx>
                <c:rich>
                  <a:bodyPr/>
                  <a:lstStyle/>
                  <a:p>
                    <a:fld id="{ED6ACC90-8642-446B-920F-47BDBC0232D9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787-42A7-A222-44C4742EA58C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44B06CF4-64CA-4024-8A13-008A1B57FD8D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87-42A7-A222-44C4742EA58C}"/>
                </c:ext>
              </c:extLst>
            </c:dLbl>
            <c:dLbl>
              <c:idx val="1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F880B8B-B641-441C-BFAD-422E25E29EA7}" type="VALUE">
                      <a:rPr lang="en-US" sz="1600" b="1"/>
                      <a:pPr>
                        <a:defRPr sz="1600" b="1"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787-42A7-A222-44C4742EA5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'Oakland County '!$A$2:$A$17</c:f>
              <c:strCache>
                <c:ptCount val="16"/>
                <c:pt idx="0">
                  <c:v>Oxford Township </c:v>
                </c:pt>
                <c:pt idx="1">
                  <c:v>Rose Township</c:v>
                </c:pt>
                <c:pt idx="2">
                  <c:v>Bloomfield Township </c:v>
                </c:pt>
                <c:pt idx="3">
                  <c:v>Oakland Charter Township</c:v>
                </c:pt>
                <c:pt idx="4">
                  <c:v>Northville City</c:v>
                </c:pt>
                <c:pt idx="5">
                  <c:v>Independence Township</c:v>
                </c:pt>
                <c:pt idx="6">
                  <c:v>Berkley City</c:v>
                </c:pt>
                <c:pt idx="7">
                  <c:v>Lake Angelus City</c:v>
                </c:pt>
                <c:pt idx="8">
                  <c:v>Village of Clarkston City </c:v>
                </c:pt>
                <c:pt idx="9">
                  <c:v>Lyon Township</c:v>
                </c:pt>
                <c:pt idx="10">
                  <c:v>Sylvan Lake City </c:v>
                </c:pt>
                <c:pt idx="11">
                  <c:v>Addison Township </c:v>
                </c:pt>
                <c:pt idx="12">
                  <c:v>Pleasant Ridge City  </c:v>
                </c:pt>
                <c:pt idx="13">
                  <c:v>Southfiled Township </c:v>
                </c:pt>
                <c:pt idx="14">
                  <c:v>Huntington Woods City </c:v>
                </c:pt>
                <c:pt idx="15">
                  <c:v>Novi Township</c:v>
                </c:pt>
              </c:strCache>
            </c:strRef>
          </c:cat>
          <c:val>
            <c:numRef>
              <c:f>'Oakland County '!$B$2:$B$17</c:f>
              <c:numCache>
                <c:formatCode>0.00%</c:formatCode>
                <c:ptCount val="16"/>
                <c:pt idx="0">
                  <c:v>0.78900000000000003</c:v>
                </c:pt>
                <c:pt idx="1">
                  <c:v>0.79100000000000004</c:v>
                </c:pt>
                <c:pt idx="2">
                  <c:v>0.79690000000000005</c:v>
                </c:pt>
                <c:pt idx="3">
                  <c:v>0.8</c:v>
                </c:pt>
                <c:pt idx="4">
                  <c:v>0.8</c:v>
                </c:pt>
                <c:pt idx="5">
                  <c:v>0.80200000000000005</c:v>
                </c:pt>
                <c:pt idx="6">
                  <c:v>0.80300000000000005</c:v>
                </c:pt>
                <c:pt idx="7">
                  <c:v>0.80500000000000005</c:v>
                </c:pt>
                <c:pt idx="8">
                  <c:v>0.81299999999999994</c:v>
                </c:pt>
                <c:pt idx="9">
                  <c:v>0.81499999999999995</c:v>
                </c:pt>
                <c:pt idx="10">
                  <c:v>0.82799999999999996</c:v>
                </c:pt>
                <c:pt idx="11">
                  <c:v>0.82899999999999996</c:v>
                </c:pt>
                <c:pt idx="12">
                  <c:v>0.83099999999999996</c:v>
                </c:pt>
                <c:pt idx="13">
                  <c:v>0.83499999999999996</c:v>
                </c:pt>
                <c:pt idx="14">
                  <c:v>0.85499999999999998</c:v>
                </c:pt>
                <c:pt idx="15">
                  <c:v>0.94099999999999995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4-4F72-9C4A-5E0C9685F80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91255599"/>
        <c:axId val="761367455"/>
      </c:barChart>
      <c:catAx>
        <c:axId val="5912555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367455"/>
        <c:crosses val="autoZero"/>
        <c:auto val="1"/>
        <c:lblAlgn val="ctr"/>
        <c:lblOffset val="100"/>
        <c:noMultiLvlLbl val="0"/>
      </c:catAx>
      <c:valAx>
        <c:axId val="761367455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9125559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EV!$A$2:$A$5</c:f>
              <c:strCache>
                <c:ptCount val="4"/>
                <c:pt idx="0">
                  <c:v>Nov. 2023</c:v>
                </c:pt>
                <c:pt idx="1">
                  <c:v>Feb. 2024</c:v>
                </c:pt>
                <c:pt idx="2">
                  <c:v>Aug. 2024</c:v>
                </c:pt>
                <c:pt idx="3">
                  <c:v>Nov. 2024</c:v>
                </c:pt>
              </c:strCache>
            </c:strRef>
          </c:cat>
          <c:val>
            <c:numRef>
              <c:f>EV!$B$2:$B$5</c:f>
              <c:numCache>
                <c:formatCode>General</c:formatCode>
                <c:ptCount val="4"/>
                <c:pt idx="0">
                  <c:v>132</c:v>
                </c:pt>
                <c:pt idx="1">
                  <c:v>525</c:v>
                </c:pt>
                <c:pt idx="2">
                  <c:v>544</c:v>
                </c:pt>
                <c:pt idx="3">
                  <c:v>5781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F-45B2-89EF-057041F6C8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849056"/>
        <c:axId val="568757200"/>
      </c:areaChart>
      <c:catAx>
        <c:axId val="308849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757200"/>
        <c:crosses val="autoZero"/>
        <c:auto val="1"/>
        <c:lblAlgn val="ctr"/>
        <c:lblOffset val="100"/>
        <c:noMultiLvlLbl val="0"/>
      </c:catAx>
      <c:valAx>
        <c:axId val="56875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88490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Reistered Voters: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Sheet1!$B$3:$B$20</c:f>
              <c:numCache>
                <c:formatCode>General</c:formatCode>
                <c:ptCount val="18"/>
                <c:pt idx="0">
                  <c:v>1869</c:v>
                </c:pt>
                <c:pt idx="1">
                  <c:v>2400</c:v>
                </c:pt>
                <c:pt idx="2">
                  <c:v>2222</c:v>
                </c:pt>
                <c:pt idx="3">
                  <c:v>1581</c:v>
                </c:pt>
                <c:pt idx="4">
                  <c:v>2390</c:v>
                </c:pt>
                <c:pt idx="5">
                  <c:v>2038</c:v>
                </c:pt>
                <c:pt idx="6">
                  <c:v>2202</c:v>
                </c:pt>
                <c:pt idx="7">
                  <c:v>2173</c:v>
                </c:pt>
                <c:pt idx="8">
                  <c:v>2388</c:v>
                </c:pt>
                <c:pt idx="9">
                  <c:v>1881</c:v>
                </c:pt>
                <c:pt idx="10">
                  <c:v>1412</c:v>
                </c:pt>
                <c:pt idx="11">
                  <c:v>1971</c:v>
                </c:pt>
                <c:pt idx="12">
                  <c:v>1891</c:v>
                </c:pt>
                <c:pt idx="13">
                  <c:v>1739</c:v>
                </c:pt>
                <c:pt idx="14">
                  <c:v>2662</c:v>
                </c:pt>
                <c:pt idx="15">
                  <c:v>3179</c:v>
                </c:pt>
                <c:pt idx="16">
                  <c:v>2396</c:v>
                </c:pt>
                <c:pt idx="17">
                  <c:v>2192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9-4E69-88F6-93043CED88DF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Voted: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Sheet1!$C$3:$C$20</c:f>
              <c:numCache>
                <c:formatCode>General</c:formatCode>
                <c:ptCount val="18"/>
                <c:pt idx="0">
                  <c:v>1369</c:v>
                </c:pt>
                <c:pt idx="1">
                  <c:v>1807</c:v>
                </c:pt>
                <c:pt idx="2">
                  <c:v>1655</c:v>
                </c:pt>
                <c:pt idx="3">
                  <c:v>1242</c:v>
                </c:pt>
                <c:pt idx="4">
                  <c:v>1864</c:v>
                </c:pt>
                <c:pt idx="5">
                  <c:v>1673</c:v>
                </c:pt>
                <c:pt idx="6">
                  <c:v>1825</c:v>
                </c:pt>
                <c:pt idx="7">
                  <c:v>1718</c:v>
                </c:pt>
                <c:pt idx="8">
                  <c:v>1862</c:v>
                </c:pt>
                <c:pt idx="9">
                  <c:v>1537</c:v>
                </c:pt>
                <c:pt idx="10">
                  <c:v>1142</c:v>
                </c:pt>
                <c:pt idx="11">
                  <c:v>1619</c:v>
                </c:pt>
                <c:pt idx="12">
                  <c:v>1559</c:v>
                </c:pt>
                <c:pt idx="13">
                  <c:v>1421</c:v>
                </c:pt>
                <c:pt idx="14">
                  <c:v>2118</c:v>
                </c:pt>
                <c:pt idx="15">
                  <c:v>2608</c:v>
                </c:pt>
                <c:pt idx="16">
                  <c:v>1921</c:v>
                </c:pt>
                <c:pt idx="17">
                  <c:v>1811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49-4E69-88F6-93043CED8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9525664"/>
        <c:axId val="2115920736"/>
      </c:barChart>
      <c:catAx>
        <c:axId val="55952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15920736"/>
        <c:crosses val="autoZero"/>
        <c:auto val="1"/>
        <c:lblAlgn val="ctr"/>
        <c:lblOffset val="100"/>
        <c:noMultiLvlLbl val="0"/>
      </c:catAx>
      <c:valAx>
        <c:axId val="211592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952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35313072920989"/>
          <c:y val="0.92019808387098967"/>
          <c:w val="0.29288212832439936"/>
          <c:h val="7.9801916129010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'Demographics '!$A$8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37485177324846E-17"/>
                  <c:y val="1.350979034294655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833-47DF-8A25-DE50F7D26732}"/>
                </c:ext>
              </c:extLst>
            </c:dLbl>
            <c:dLbl>
              <c:idx val="5"/>
              <c:layout>
                <c:manualLayout>
                  <c:x val="-1.2913769372689618E-3"/>
                  <c:y val="-1.01323427572099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833-47DF-8A25-DE50F7D26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'Demographics '!$B$7:$G$7</c:f>
              <c:strCache>
                <c:ptCount val="6"/>
                <c:pt idx="0">
                  <c:v>18-21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51-59</c:v>
                </c:pt>
                <c:pt idx="5">
                  <c:v>60+</c:v>
                </c:pt>
              </c:strCache>
            </c:strRef>
          </c:cat>
          <c:val>
            <c:numRef>
              <c:f>'Demographics '!$B$8:$G$8</c:f>
              <c:numCache>
                <c:formatCode>0.00%</c:formatCode>
                <c:ptCount val="6"/>
                <c:pt idx="0">
                  <c:v>0.74299999999999999</c:v>
                </c:pt>
                <c:pt idx="1">
                  <c:v>0.61629999999999996</c:v>
                </c:pt>
                <c:pt idx="2">
                  <c:v>0.68869999999999998</c:v>
                </c:pt>
                <c:pt idx="3">
                  <c:v>0.79190000000000005</c:v>
                </c:pt>
                <c:pt idx="4">
                  <c:v>0.82769999999999999</c:v>
                </c:pt>
                <c:pt idx="5">
                  <c:v>0.86570000000000003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33-47DF-8A25-DE50F7D26732}"/>
            </c:ext>
          </c:extLst>
        </c:ser>
        <c:ser>
          <c:idx val="1"/>
          <c:order val="1"/>
          <c:tx>
            <c:strRef>
              <c:f>'Demographics '!$A$9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7A3E7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9.0396385608814064E-3"/>
                  <c:y val="6.754895171473279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833-47DF-8A25-DE50F7D26732}"/>
                </c:ext>
              </c:extLst>
            </c:dLbl>
            <c:dLbl>
              <c:idx val="5"/>
              <c:layout>
                <c:manualLayout>
                  <c:x val="1.2913769372687723E-2"/>
                  <c:y val="-1.350979034294657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833-47DF-8A25-DE50F7D267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'Demographics '!$B$7:$G$7</c:f>
              <c:strCache>
                <c:ptCount val="6"/>
                <c:pt idx="0">
                  <c:v>18-21</c:v>
                </c:pt>
                <c:pt idx="1">
                  <c:v>22-30</c:v>
                </c:pt>
                <c:pt idx="2">
                  <c:v>31-40</c:v>
                </c:pt>
                <c:pt idx="3">
                  <c:v>41-50</c:v>
                </c:pt>
                <c:pt idx="4">
                  <c:v>51-59</c:v>
                </c:pt>
                <c:pt idx="5">
                  <c:v>60+</c:v>
                </c:pt>
              </c:strCache>
            </c:strRef>
          </c:cat>
          <c:val>
            <c:numRef>
              <c:f>'Demographics '!$B$9:$G$9</c:f>
              <c:numCache>
                <c:formatCode>0.00%</c:formatCode>
                <c:ptCount val="6"/>
                <c:pt idx="0" formatCode="0%">
                  <c:v>0.82</c:v>
                </c:pt>
                <c:pt idx="1">
                  <c:v>0.67869999999999997</c:v>
                </c:pt>
                <c:pt idx="2">
                  <c:v>0.72729999999999995</c:v>
                </c:pt>
                <c:pt idx="3">
                  <c:v>0.82189999999999996</c:v>
                </c:pt>
                <c:pt idx="4">
                  <c:v>0.84040000000000004</c:v>
                </c:pt>
                <c:pt idx="5">
                  <c:v>0.85340000000000005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3-47DF-8A25-DE50F7D2673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0145695"/>
        <c:axId val="623226127"/>
      </c:barChart>
      <c:catAx>
        <c:axId val="43014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3226127"/>
        <c:crosses val="autoZero"/>
        <c:auto val="1"/>
        <c:lblAlgn val="ctr"/>
        <c:lblOffset val="100"/>
        <c:noMultiLvlLbl val="0"/>
      </c:catAx>
      <c:valAx>
        <c:axId val="6232261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14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D0-470D-8DB6-5401F581697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D0-470D-8DB6-5401F581697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D0-470D-8DB6-5401F581697A}"/>
              </c:ext>
            </c:extLst>
          </c:dPt>
          <c:dLbls>
            <c:dLbl>
              <c:idx val="0"/>
              <c:layout>
                <c:manualLayout>
                  <c:x val="5.2464910300736703E-2"/>
                  <c:y val="1.5452728440807525E-2"/>
                </c:manualLayout>
              </c:layout>
              <c:tx>
                <c:rich>
                  <a:bodyPr/>
                  <a:lstStyle/>
                  <a:p>
                    <a:fld id="{2E5ABFAD-ADDC-4854-A68E-019780A7A1D1}" type="CATEGORYNAME">
                      <a:rPr lang="en-US" sz="1100"/>
                      <a:pPr/>
                      <a:t>[CATEGORY NAME]</a:t>
                    </a:fld>
                    <a:r>
                      <a:rPr lang="en-US" sz="1100" baseline="0" dirty="0"/>
                      <a:t>
</a:t>
                    </a:r>
                    <a:fld id="{E498BBF6-7BFB-4AA1-B20F-054D3EB9583A}" type="PERCENTAGE">
                      <a:rPr lang="en-US" sz="1600" baseline="0"/>
                      <a:pPr/>
                      <a:t>[PERCENTAGE]</a:t>
                    </a:fld>
                    <a:endParaRPr lang="en-US" sz="11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51842398186959"/>
                      <c:h val="0.1691039526538134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1D0-470D-8DB6-5401F581697A}"/>
                </c:ext>
              </c:extLst>
            </c:dLbl>
            <c:dLbl>
              <c:idx val="1"/>
              <c:layout>
                <c:manualLayout>
                  <c:x val="0.23959087038486321"/>
                  <c:y val="-5.3226064629448046E-2"/>
                </c:manualLayout>
              </c:layout>
              <c:tx>
                <c:rich>
                  <a:bodyPr/>
                  <a:lstStyle/>
                  <a:p>
                    <a:fld id="{47C200D2-EE1D-4E00-A0DC-FEAE283E3688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880B7BA8-09AA-42C0-9055-FB44042CAFB8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37236040589506"/>
                      <c:h val="0.1456985444422092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1D0-470D-8DB6-5401F581697A}"/>
                </c:ext>
              </c:extLst>
            </c:dLbl>
            <c:dLbl>
              <c:idx val="2"/>
              <c:layout>
                <c:manualLayout>
                  <c:x val="-6.6976481234983232E-3"/>
                  <c:y val="-1.5738708263699366E-17"/>
                </c:manualLayout>
              </c:layout>
              <c:tx>
                <c:rich>
                  <a:bodyPr/>
                  <a:lstStyle/>
                  <a:p>
                    <a:fld id="{7561B976-E5B8-4680-B50D-4B6DBFF52BA0}" type="CATEGORYNAME">
                      <a:rPr lang="en-US" sz="1600"/>
                      <a:pPr/>
                      <a:t>[CATEGORY NAME]</a:t>
                    </a:fld>
                    <a:r>
                      <a:rPr lang="en-US" sz="1600" baseline="0" dirty="0"/>
                      <a:t>
</a:t>
                    </a:r>
                    <a:fld id="{201D892B-3EC6-4499-BF81-E9B479127009}" type="PERCENTAGE">
                      <a:rPr lang="en-US" sz="1600" baseline="0"/>
                      <a:pPr/>
                      <a:t>[PERCENTAGE]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1D0-470D-8DB6-5401F581697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'Overall '!$A$5:$A$7</c:f>
              <c:strCache>
                <c:ptCount val="3"/>
                <c:pt idx="0">
                  <c:v>EV </c:v>
                </c:pt>
                <c:pt idx="1">
                  <c:v>Absentee</c:v>
                </c:pt>
                <c:pt idx="2">
                  <c:v>Election Day </c:v>
                </c:pt>
              </c:strCache>
            </c:strRef>
          </c:cat>
          <c:val>
            <c:numRef>
              <c:f>'Overall '!$D$5:$D$7</c:f>
              <c:numCache>
                <c:formatCode>0%</c:formatCode>
                <c:ptCount val="3"/>
                <c:pt idx="0">
                  <c:v>0.19</c:v>
                </c:pt>
                <c:pt idx="1">
                  <c:v>0.55000000000000004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D0-470D-8DB6-5401F5816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EB-45D0-98EA-29070B8F7F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EB-45D0-98EA-29070B8F7F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EB-45D0-98EA-29070B8F7F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3EB-45D0-98EA-29070B8F7F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3EB-45D0-98EA-29070B8F7F3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3EB-45D0-98EA-29070B8F7F3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822C8614-A3FE-4408-88B7-8ADB903E63BE}" type="CATEGORYNAME">
                      <a:rPr lang="en-US" sz="12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9FE640B-0617-48CC-81AE-8AED1C0FFC4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EB-45D0-98EA-29070B8F7F3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200" dirty="0"/>
                      <a:t>Village Drop Box </a:t>
                    </a:r>
                    <a:r>
                      <a:rPr lang="en-US" baseline="0" dirty="0"/>
                      <a:t>
</a:t>
                    </a:r>
                    <a:fld id="{9F64FA66-FC7F-4F22-8526-5E59335ED844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EB-45D0-98EA-29070B8F7F3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E06EE8C-5DDE-40DE-A8A0-EAC46785672F}" type="CATEGORYNAME">
                      <a:rPr lang="en-US" sz="12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BE431314-9AFA-43A1-ACD6-387EE97DF1B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EB-45D0-98EA-29070B8F7F36}"/>
                </c:ext>
              </c:extLst>
            </c:dLbl>
            <c:dLbl>
              <c:idx val="3"/>
              <c:layout>
                <c:manualLayout>
                  <c:x val="-0.14450815927945704"/>
                  <c:y val="-1.5293373874823133E-2"/>
                </c:manualLayout>
              </c:layout>
              <c:tx>
                <c:rich>
                  <a:bodyPr/>
                  <a:lstStyle/>
                  <a:p>
                    <a:fld id="{2C90B83F-0372-43ED-A8A3-97548C3AC6E0}" type="CATEGORYNAME">
                      <a:rPr lang="en-US" sz="12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82B9F867-9672-47D8-BB9A-206C3A36522D}" type="PERCENTAGE">
                      <a:rPr lang="en-US" sz="12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EB-45D0-98EA-29070B8F7F3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38AAE1F-B1BA-40BE-B06F-886D75D577C0}" type="CATEGORYNAME">
                      <a:rPr lang="en-US" sz="12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F8DF262-A172-40FF-A0BD-C708C5B9CEE3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3EB-45D0-98EA-29070B8F7F36}"/>
                </c:ext>
              </c:extLst>
            </c:dLbl>
            <c:dLbl>
              <c:idx val="5"/>
              <c:layout>
                <c:manualLayout>
                  <c:x val="0"/>
                  <c:y val="1.8352048649787758E-2"/>
                </c:manualLayout>
              </c:layout>
              <c:tx>
                <c:rich>
                  <a:bodyPr/>
                  <a:lstStyle/>
                  <a:p>
                    <a:fld id="{78FB1898-807A-42AE-885E-5AEE381D5705}" type="CATEGORYNAME">
                      <a:rPr lang="en-US" sz="1200"/>
                      <a:pPr/>
                      <a:t>[CATEGORY NAME]</a:t>
                    </a:fld>
                    <a:r>
                      <a:rPr lang="en-US" sz="1200" baseline="0" dirty="0"/>
                      <a:t>
</a:t>
                    </a:r>
                    <a:fld id="{D6E25855-1BC0-4894-8226-168BF3EE8397}" type="PERCENTAGE">
                      <a:rPr lang="en-US" sz="1200" baseline="0"/>
                      <a:pPr/>
                      <a:t>[PERCENTAGE]</a:t>
                    </a:fld>
                    <a:endParaRPr lang="en-US" sz="12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E3EB-45D0-98EA-29070B8F7F36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'AV Return Method '!$B$2:$G$2</c:f>
              <c:strCache>
                <c:ptCount val="6"/>
                <c:pt idx="0">
                  <c:v>Lobby Safe</c:v>
                </c:pt>
                <c:pt idx="1">
                  <c:v>Village Dropbox</c:v>
                </c:pt>
                <c:pt idx="2">
                  <c:v>Town Hall Drop Box</c:v>
                </c:pt>
                <c:pt idx="3">
                  <c:v>West View Drop Box</c:v>
                </c:pt>
                <c:pt idx="4">
                  <c:v>Post Office</c:v>
                </c:pt>
                <c:pt idx="5">
                  <c:v>Clerk's Counter</c:v>
                </c:pt>
              </c:strCache>
            </c:strRef>
          </c:cat>
          <c:val>
            <c:numRef>
              <c:f>'AV Return Method '!$B$33:$G$33</c:f>
              <c:numCache>
                <c:formatCode>0.00%</c:formatCode>
                <c:ptCount val="6"/>
                <c:pt idx="0">
                  <c:v>0.27750000000000002</c:v>
                </c:pt>
                <c:pt idx="1">
                  <c:v>6.2899999999999998E-2</c:v>
                </c:pt>
                <c:pt idx="2">
                  <c:v>0.14099999999999999</c:v>
                </c:pt>
                <c:pt idx="3">
                  <c:v>4.7E-2</c:v>
                </c:pt>
                <c:pt idx="4">
                  <c:v>0.26050000000000001</c:v>
                </c:pt>
                <c:pt idx="5">
                  <c:v>0.21099999999999999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EB-45D0-98EA-29070B8F7F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531-4A91-8A0B-06792F48757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531-4A91-8A0B-06792F48757B}"/>
              </c:ext>
            </c:extLst>
          </c:dPt>
          <c:dLbls>
            <c:dLbl>
              <c:idx val="0"/>
              <c:layout>
                <c:manualLayout>
                  <c:x val="-1.3800863858009757E-2"/>
                  <c:y val="5.3588516746411345E-2"/>
                </c:manualLayout>
              </c:layout>
              <c:tx>
                <c:rich>
                  <a:bodyPr/>
                  <a:lstStyle/>
                  <a:p>
                    <a:fld id="{660B72FC-0C5C-4503-9307-B9C786828A6C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E6A7421-03D2-465A-99DF-C39D0E834B02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23836727087102"/>
                      <c:h val="0.1495152770975398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531-4A91-8A0B-06792F48757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47018BC-125A-4A83-8FAD-DF7339F1FDBE}" type="CATEGORYNAME">
                      <a:rPr lang="en-US" sz="1400" b="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B4A40378-8368-4A7D-9BC8-EEB8FC3F622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531-4A91-8A0B-06792F48757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'2020-2024'!$B$4:$B$5</c:f>
              <c:strCache>
                <c:ptCount val="2"/>
                <c:pt idx="0">
                  <c:v>Absentee</c:v>
                </c:pt>
                <c:pt idx="1">
                  <c:v>Precinct </c:v>
                </c:pt>
              </c:strCache>
            </c:strRef>
          </c:cat>
          <c:val>
            <c:numRef>
              <c:f>'2020-2024'!$C$4:$C$5</c:f>
              <c:numCache>
                <c:formatCode>0%</c:formatCode>
                <c:ptCount val="2"/>
                <c:pt idx="0">
                  <c:v>0.73</c:v>
                </c:pt>
                <c:pt idx="1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531-4A91-8A0B-06792F4875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FD9-4768-A60B-C98D9440804E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FD9-4768-A60B-C98D9440804E}"/>
              </c:ext>
            </c:extLst>
          </c:dPt>
          <c:dLbls>
            <c:dLbl>
              <c:idx val="0"/>
              <c:layout>
                <c:manualLayout>
                  <c:x val="-1.3234906439425756E-2"/>
                  <c:y val="-3.0330736484582638E-2"/>
                </c:manualLayout>
              </c:layout>
              <c:tx>
                <c:rich>
                  <a:bodyPr/>
                  <a:lstStyle/>
                  <a:p>
                    <a:fld id="{0F21E91E-3BBC-40D5-B985-894B48F4FB7F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C3BFC3AE-C829-4474-9D61-AF4131C785D0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76290142979153"/>
                      <c:h val="0.1760441083518006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FD9-4768-A60B-C98D9440804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3785EE0-611D-46DF-8914-B32745C99903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653C71F-37DC-48F8-9F60-4FD7C02F78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FD9-4768-A60B-C98D9440804E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'2020-2024'!$F$4:$F$5</c:f>
              <c:strCache>
                <c:ptCount val="2"/>
                <c:pt idx="0">
                  <c:v>Absentee/EV </c:v>
                </c:pt>
                <c:pt idx="1">
                  <c:v>Precinct</c:v>
                </c:pt>
              </c:strCache>
            </c:strRef>
          </c:cat>
          <c:val>
            <c:numRef>
              <c:f>'2020-2024'!$G$4:$G$5</c:f>
              <c:numCache>
                <c:formatCode>0%</c:formatCode>
                <c:ptCount val="2"/>
                <c:pt idx="0">
                  <c:v>0.74</c:v>
                </c:pt>
                <c:pt idx="1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D9-4768-A60B-C98D944080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0.01936</cdr:x>
      <cdr:y>0.90209</cdr:y>
    </cdr:from>
    <cdr:to>
      <cdr:x>0.06979</cdr:x>
      <cdr:y>0.97999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5804E640-618E-403F-8D59-5947FE416C94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V="1">
          <a:off x="153437" y="3889376"/>
          <a:ext cx="399663" cy="335902"/>
        </a:xfrm>
        <a:prstGeom xmlns:a="http://schemas.openxmlformats.org/drawingml/2006/main" prst="straightConnector1">
          <a:avLst/>
        </a:prstGeom>
        <a:ln xmlns:a="http://schemas.openxmlformats.org/drawingml/2006/main" w="508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0.05576</cdr:x>
      <cdr:y>0.91434</cdr:y>
    </cdr:from>
    <cdr:to>
      <cdr:x>0.18213</cdr:x>
      <cdr:y>1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B6AE3E84-5DFC-4B32-A159-8B9C5BBB1ACB}"/>
            </a:ext>
          </a:extLst>
        </cdr:cNvPr>
        <cdr:cNvSpPr txBox="1"/>
      </cdr:nvSpPr>
      <cdr:spPr>
        <a:xfrm xmlns:a="http://schemas.openxmlformats.org/drawingml/2006/main">
          <a:off x="441954" y="3942199"/>
          <a:ext cx="100157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Lowest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746E-33C9-4856-AE50-C53D7F66E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2024 General Election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721632-56A3-4684-8BBB-8CD23DBE82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Bloomfield Township Clerk’s Office</a:t>
            </a:r>
          </a:p>
        </p:txBody>
      </p:sp>
      <p:pic>
        <p:nvPicPr>
          <p:cNvPr id="4" name="Picture 2" descr="Bloomfield Twp, MI - Home">
            <a:extLst>
              <a:ext uri="{FF2B5EF4-FFF2-40B4-BE49-F238E27FC236}">
                <a16:creationId xmlns:a16="http://schemas.microsoft.com/office/drawing/2014/main" id="{DAB6147E-69AB-47D3-A982-843458944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467" y="3890393"/>
            <a:ext cx="1449590" cy="144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916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EC53-EE4F-41A8-8CBC-364A44F5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Absentee Ballot Return Method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3027C64-5824-4546-8BCF-A0ED743374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020085"/>
              </p:ext>
            </p:extLst>
          </p:nvPr>
        </p:nvGraphicFramePr>
        <p:xfrm>
          <a:off x="307910" y="2106298"/>
          <a:ext cx="6727371" cy="4152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BED545-1180-4670-A694-26A77F17BF2B}"/>
              </a:ext>
            </a:extLst>
          </p:cNvPr>
          <p:cNvSpPr txBox="1"/>
          <p:nvPr/>
        </p:nvSpPr>
        <p:spPr>
          <a:xfrm>
            <a:off x="7035281" y="3120531"/>
            <a:ext cx="35829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Lobby Safe: 4,569</a:t>
            </a:r>
          </a:p>
          <a:p>
            <a:r>
              <a:rPr lang="en-US" sz="2200" dirty="0"/>
              <a:t>Post Office: 4,289</a:t>
            </a:r>
          </a:p>
          <a:p>
            <a:r>
              <a:rPr lang="en-US" sz="2200" dirty="0"/>
              <a:t>Clerk’s Counter: 3,475</a:t>
            </a:r>
          </a:p>
          <a:p>
            <a:r>
              <a:rPr lang="en-US" sz="2200" dirty="0"/>
              <a:t>Town Hall Drop Box: 2,323</a:t>
            </a:r>
          </a:p>
          <a:p>
            <a:r>
              <a:rPr lang="en-US" sz="2200" dirty="0"/>
              <a:t>Village Drop Box: 1,035</a:t>
            </a:r>
          </a:p>
          <a:p>
            <a:r>
              <a:rPr lang="en-US" sz="2200" dirty="0"/>
              <a:t>West View Drop Box: 775</a:t>
            </a:r>
          </a:p>
        </p:txBody>
      </p:sp>
    </p:spTree>
    <p:extLst>
      <p:ext uri="{BB962C8B-B14F-4D97-AF65-F5344CB8AC3E}">
        <p14:creationId xmlns:p14="http://schemas.microsoft.com/office/powerpoint/2010/main" val="36113854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6561-EE63-4DEE-9D63-E1FE3329D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03430"/>
            <a:ext cx="9601196" cy="1303867"/>
          </a:xfrm>
        </p:spPr>
        <p:txBody>
          <a:bodyPr/>
          <a:lstStyle/>
          <a:p>
            <a:r>
              <a:rPr lang="en-US" dirty="0"/>
              <a:t>Voting Method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47542AB-8A6D-4108-ADAC-63F6DC5B96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579149"/>
              </p:ext>
            </p:extLst>
          </p:nvPr>
        </p:nvGraphicFramePr>
        <p:xfrm>
          <a:off x="4472862" y="2815715"/>
          <a:ext cx="3680929" cy="3317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076F630-5F40-4F57-83DD-77C62726C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917472"/>
              </p:ext>
            </p:extLst>
          </p:nvPr>
        </p:nvGraphicFramePr>
        <p:xfrm>
          <a:off x="6918649" y="2850765"/>
          <a:ext cx="4809932" cy="328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A7FCB64-844E-4A4C-8EC0-7860DE89816D}"/>
              </a:ext>
            </a:extLst>
          </p:cNvPr>
          <p:cNvSpPr txBox="1"/>
          <p:nvPr/>
        </p:nvSpPr>
        <p:spPr>
          <a:xfrm>
            <a:off x="5916513" y="2618588"/>
            <a:ext cx="98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2020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04D98A-5F65-4192-9163-068021DB0A95}"/>
              </a:ext>
            </a:extLst>
          </p:cNvPr>
          <p:cNvSpPr txBox="1"/>
          <p:nvPr/>
        </p:nvSpPr>
        <p:spPr>
          <a:xfrm>
            <a:off x="8851768" y="2620519"/>
            <a:ext cx="98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2024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F394C0-F5DA-48C5-8772-C1DF71D24233}"/>
              </a:ext>
            </a:extLst>
          </p:cNvPr>
          <p:cNvSpPr txBox="1"/>
          <p:nvPr/>
        </p:nvSpPr>
        <p:spPr>
          <a:xfrm>
            <a:off x="9966068" y="5995090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*EV= Early Voting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BBD348-6A17-4C6D-84DB-B65CE34C6EAE}"/>
              </a:ext>
            </a:extLst>
          </p:cNvPr>
          <p:cNvSpPr txBox="1"/>
          <p:nvPr/>
        </p:nvSpPr>
        <p:spPr>
          <a:xfrm>
            <a:off x="2483280" y="2618588"/>
            <a:ext cx="985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2016</a:t>
            </a:r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F472EE0-0A9F-4BC7-B7B0-70FE173DC3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688528"/>
              </p:ext>
            </p:extLst>
          </p:nvPr>
        </p:nvGraphicFramePr>
        <p:xfrm>
          <a:off x="243098" y="2774564"/>
          <a:ext cx="5171204" cy="340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5374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9D41-CA41-44B8-BE90-9BB90D01A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60233"/>
            <a:ext cx="9601196" cy="1303867"/>
          </a:xfrm>
        </p:spPr>
        <p:txBody>
          <a:bodyPr/>
          <a:lstStyle/>
          <a:p>
            <a:r>
              <a:rPr lang="en-US" dirty="0"/>
              <a:t>Thank You! </a:t>
            </a:r>
          </a:p>
        </p:txBody>
      </p:sp>
      <p:pic>
        <p:nvPicPr>
          <p:cNvPr id="1030" name="Picture 6" descr="Voting 101: How and Where to Vote in the Presidential Election | BU Today |  Boston University">
            <a:extLst>
              <a:ext uri="{FF2B5EF4-FFF2-40B4-BE49-F238E27FC236}">
                <a16:creationId xmlns:a16="http://schemas.microsoft.com/office/drawing/2014/main" id="{567A15A5-1275-48D4-B389-5F6A73E2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728" y="2681061"/>
            <a:ext cx="5216544" cy="335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4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238A-A7EE-48B6-8806-E04ABF70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451" y="971643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Team, The Team, The Team.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3887C-EA97-4493-A7EF-B7BD8A73FF8E}"/>
              </a:ext>
            </a:extLst>
          </p:cNvPr>
          <p:cNvSpPr txBox="1"/>
          <p:nvPr/>
        </p:nvSpPr>
        <p:spPr>
          <a:xfrm>
            <a:off x="4865615" y="3135172"/>
            <a:ext cx="1988191" cy="2031325"/>
          </a:xfrm>
          <a:prstGeom prst="rect">
            <a:avLst/>
          </a:prstGeom>
          <a:solidFill>
            <a:srgbClr val="99B6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Martin Brook Deana Mondock</a:t>
            </a:r>
          </a:p>
          <a:p>
            <a:pPr algn="ctr"/>
            <a:r>
              <a:rPr lang="en-US" dirty="0"/>
              <a:t>Diane Perkins</a:t>
            </a:r>
          </a:p>
          <a:p>
            <a:pPr algn="ctr"/>
            <a:r>
              <a:rPr lang="en-US" dirty="0"/>
              <a:t>Catarina Yankey</a:t>
            </a:r>
          </a:p>
          <a:p>
            <a:pPr algn="ctr"/>
            <a:r>
              <a:rPr lang="en-US" dirty="0"/>
              <a:t>Thomas Hayes</a:t>
            </a:r>
          </a:p>
          <a:p>
            <a:pPr algn="ctr"/>
            <a:r>
              <a:rPr lang="en-US" dirty="0"/>
              <a:t>Sean Mueller</a:t>
            </a:r>
          </a:p>
          <a:p>
            <a:pPr algn="ctr"/>
            <a:r>
              <a:rPr lang="en-US" dirty="0"/>
              <a:t>Justin Fortney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4555E-7364-4417-9F6B-0340B420BBA2}"/>
              </a:ext>
            </a:extLst>
          </p:cNvPr>
          <p:cNvSpPr txBox="1"/>
          <p:nvPr/>
        </p:nvSpPr>
        <p:spPr>
          <a:xfrm>
            <a:off x="1929468" y="2752644"/>
            <a:ext cx="18455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Equipment Team:</a:t>
            </a:r>
          </a:p>
          <a:p>
            <a:pPr algn="ctr"/>
            <a:r>
              <a:rPr lang="en-US" dirty="0"/>
              <a:t>Dave Crouch </a:t>
            </a:r>
          </a:p>
          <a:p>
            <a:pPr algn="ctr"/>
            <a:r>
              <a:rPr lang="en-US" dirty="0"/>
              <a:t>Chris Whitehead</a:t>
            </a:r>
          </a:p>
          <a:p>
            <a:pPr algn="ctr"/>
            <a:r>
              <a:rPr lang="en-US" dirty="0"/>
              <a:t>Mike Cummings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8A842-3966-4651-9B36-710DCBF8A498}"/>
              </a:ext>
            </a:extLst>
          </p:cNvPr>
          <p:cNvSpPr txBox="1"/>
          <p:nvPr/>
        </p:nvSpPr>
        <p:spPr>
          <a:xfrm>
            <a:off x="7944375" y="3827668"/>
            <a:ext cx="235730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Receiving Board: </a:t>
            </a:r>
          </a:p>
          <a:p>
            <a:pPr algn="ctr"/>
            <a:r>
              <a:rPr lang="en-US" dirty="0"/>
              <a:t>13 Workers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DB332-7D7C-4AA5-91BC-C277B7DD982A}"/>
              </a:ext>
            </a:extLst>
          </p:cNvPr>
          <p:cNvSpPr txBox="1"/>
          <p:nvPr/>
        </p:nvSpPr>
        <p:spPr>
          <a:xfrm>
            <a:off x="7944375" y="4843331"/>
            <a:ext cx="235730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 Counting Board: </a:t>
            </a:r>
          </a:p>
          <a:p>
            <a:pPr algn="ctr"/>
            <a:r>
              <a:rPr lang="en-US" dirty="0"/>
              <a:t>75 Chairs/Inspectors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85126-29FB-488E-9FE5-B490EA7E9952}"/>
              </a:ext>
            </a:extLst>
          </p:cNvPr>
          <p:cNvSpPr txBox="1"/>
          <p:nvPr/>
        </p:nvSpPr>
        <p:spPr>
          <a:xfrm>
            <a:off x="1673604" y="4272728"/>
            <a:ext cx="235730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Precinct Team:  </a:t>
            </a:r>
          </a:p>
          <a:p>
            <a:pPr algn="ctr"/>
            <a:r>
              <a:rPr lang="en-US" dirty="0"/>
              <a:t>225 Chairpersons/</a:t>
            </a:r>
          </a:p>
          <a:p>
            <a:pPr algn="ctr"/>
            <a:r>
              <a:rPr lang="en-US" dirty="0"/>
              <a:t>Inspectors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4D2FE-339E-481F-A8F3-B3B20325D26E}"/>
              </a:ext>
            </a:extLst>
          </p:cNvPr>
          <p:cNvSpPr txBox="1"/>
          <p:nvPr/>
        </p:nvSpPr>
        <p:spPr>
          <a:xfrm>
            <a:off x="4843943" y="2553542"/>
            <a:ext cx="1992386" cy="369332"/>
          </a:xfrm>
          <a:prstGeom prst="rect">
            <a:avLst/>
          </a:prstGeom>
          <a:solidFill>
            <a:srgbClr val="99B6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Clerk’s Office: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DA62E-57F5-4D0D-86D2-05A710F73B32}"/>
              </a:ext>
            </a:extLst>
          </p:cNvPr>
          <p:cNvSpPr txBox="1"/>
          <p:nvPr/>
        </p:nvSpPr>
        <p:spPr>
          <a:xfrm>
            <a:off x="7905226" y="2920824"/>
            <a:ext cx="235730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 Processing Team: </a:t>
            </a:r>
          </a:p>
          <a:p>
            <a:pPr algn="ctr"/>
            <a:r>
              <a:rPr lang="en-US" dirty="0"/>
              <a:t>12 Workers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83B95-FF28-40E1-AEBE-CF6E1A29679C}"/>
              </a:ext>
            </a:extLst>
          </p:cNvPr>
          <p:cNvSpPr txBox="1"/>
          <p:nvPr/>
        </p:nvSpPr>
        <p:spPr>
          <a:xfrm>
            <a:off x="3895797" y="5687523"/>
            <a:ext cx="419398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All Other Township Departments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E210BE-5C9A-4822-B2CE-9F65169C4BFE}"/>
              </a:ext>
            </a:extLst>
          </p:cNvPr>
          <p:cNvSpPr txBox="1"/>
          <p:nvPr/>
        </p:nvSpPr>
        <p:spPr>
          <a:xfrm>
            <a:off x="3895797" y="1958820"/>
            <a:ext cx="722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Election Staff for the 2024 Election Cycle </a:t>
            </a:r>
          </a:p>
        </p:txBody>
      </p:sp>
    </p:spTree>
    <p:extLst>
      <p:ext uri="{BB962C8B-B14F-4D97-AF65-F5344CB8AC3E}">
        <p14:creationId xmlns:p14="http://schemas.microsoft.com/office/powerpoint/2010/main" val="366510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C8F97-C7A9-4C85-9830-E678FEE56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Voter Turnout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721A0-942A-48B5-8814-00DC33D3D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6458338" cy="3318936"/>
          </a:xfrm>
        </p:spPr>
        <p:txBody>
          <a:bodyPr/>
          <a:lstStyle/>
          <a:p>
            <a:r>
              <a:rPr lang="en-US" dirty="0"/>
              <a:t>38,587 registered voters in Bloomfield Township</a:t>
            </a:r>
          </a:p>
          <a:p>
            <a:r>
              <a:rPr lang="en-US" dirty="0"/>
              <a:t>30,750 ballots cast </a:t>
            </a:r>
          </a:p>
          <a:p>
            <a:r>
              <a:rPr lang="en-US" dirty="0"/>
              <a:t>79.69% turnout</a:t>
            </a:r>
          </a:p>
        </p:txBody>
      </p:sp>
      <p:pic>
        <p:nvPicPr>
          <p:cNvPr id="4" name="Picture 2" descr="Election Day in Michigan">
            <a:extLst>
              <a:ext uri="{FF2B5EF4-FFF2-40B4-BE49-F238E27FC236}">
                <a16:creationId xmlns:a16="http://schemas.microsoft.com/office/drawing/2014/main" id="{80A98F17-0AA9-4659-BE04-B051AC26E4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474" y="3524517"/>
            <a:ext cx="3685552" cy="245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988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27A2-3026-4081-83B2-7506DD27A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Historical </a:t>
            </a:r>
            <a:r>
              <a:rPr lang="en-US" dirty="0"/>
              <a:t>Election Turnout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695FA37-FDC6-4AC7-9115-2D95077AB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5752425"/>
              </p:ext>
            </p:extLst>
          </p:nvPr>
        </p:nvGraphicFramePr>
        <p:xfrm>
          <a:off x="1295399" y="2557463"/>
          <a:ext cx="8100527" cy="331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DCFA33-49CC-4E17-BDD3-FD5308DA9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006005"/>
              </p:ext>
            </p:extLst>
          </p:nvPr>
        </p:nvGraphicFramePr>
        <p:xfrm>
          <a:off x="9293287" y="3023117"/>
          <a:ext cx="2090060" cy="26032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5030">
                  <a:extLst>
                    <a:ext uri="{9D8B030D-6E8A-4147-A177-3AD203B41FA5}">
                      <a16:colId xmlns:a16="http://schemas.microsoft.com/office/drawing/2014/main" val="975068737"/>
                    </a:ext>
                  </a:extLst>
                </a:gridCol>
                <a:gridCol w="1045030">
                  <a:extLst>
                    <a:ext uri="{9D8B030D-6E8A-4147-A177-3AD203B41FA5}">
                      <a16:colId xmlns:a16="http://schemas.microsoft.com/office/drawing/2014/main" val="4182985482"/>
                    </a:ext>
                  </a:extLst>
                </a:gridCol>
              </a:tblGrid>
              <a:tr h="53483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  Year: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Voter Turnout</a:t>
                      </a:r>
                      <a:r>
                        <a:rPr lang="en-US" sz="1100" u="none" strike="noStrike" dirty="0">
                          <a:effectLst/>
                        </a:rPr>
                        <a:t>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999305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79.96%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79895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2014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62.03</a:t>
                      </a:r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494907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2016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77.85</a:t>
                      </a:r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824138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2018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64.53</a:t>
                      </a:r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301057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2020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80.97</a:t>
                      </a:r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56084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67.42</a:t>
                      </a:r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321543"/>
                  </a:ext>
                </a:extLst>
              </a:tr>
              <a:tr h="295487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2024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79.69</a:t>
                      </a:r>
                      <a:r>
                        <a:rPr lang="en-US" sz="1100" u="none" strike="noStrike" dirty="0">
                          <a:effectLst/>
                        </a:rPr>
                        <a:t>%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63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07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AC5B3-5A21-4CFC-91D4-A34071CC4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Voter Turnout Compared to Oakland County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9F1C8-FFC7-4CD0-B047-85CA986D0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2237" y="3559808"/>
            <a:ext cx="3023118" cy="1609351"/>
          </a:xfrm>
        </p:spPr>
        <p:txBody>
          <a:bodyPr>
            <a:normAutofit/>
          </a:bodyPr>
          <a:lstStyle/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highest voter turnout in Oakland County out of 130 municipalities.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2C31634-EAD0-4B1E-B943-4150DF421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9067412"/>
              </p:ext>
            </p:extLst>
          </p:nvPr>
        </p:nvGraphicFramePr>
        <p:xfrm>
          <a:off x="1003461" y="2472075"/>
          <a:ext cx="7328776" cy="3742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E5219C6-6E9B-4961-8926-E5BA3A82AD06}"/>
              </a:ext>
            </a:extLst>
          </p:cNvPr>
          <p:cNvCxnSpPr>
            <a:cxnSpLocks/>
          </p:cNvCxnSpPr>
          <p:nvPr/>
        </p:nvCxnSpPr>
        <p:spPr>
          <a:xfrm flipV="1">
            <a:off x="1020569" y="5648477"/>
            <a:ext cx="637173" cy="45478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97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A2220-7E44-4D88-B9DA-031B0D8A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CCB11-76AD-4C3E-9C34-B74F5CB85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Oct. 26</a:t>
            </a:r>
            <a:r>
              <a:rPr lang="en-US" baseline="30000" dirty="0"/>
              <a:t>th</a:t>
            </a:r>
            <a:r>
              <a:rPr lang="en-US" dirty="0"/>
              <a:t> – Nov. 3</a:t>
            </a:r>
            <a:r>
              <a:rPr lang="en-US" baseline="30000" dirty="0"/>
              <a:t>rd</a:t>
            </a:r>
            <a:r>
              <a:rPr lang="en-US" dirty="0"/>
              <a:t> </a:t>
            </a:r>
          </a:p>
          <a:p>
            <a:r>
              <a:rPr lang="en-US" dirty="0"/>
              <a:t>Bloomfield Township Library</a:t>
            </a:r>
          </a:p>
          <a:p>
            <a:r>
              <a:rPr lang="en-US" dirty="0"/>
              <a:t>Waterford Oaks Activity Center </a:t>
            </a:r>
          </a:p>
          <a:p>
            <a:r>
              <a:rPr lang="en-US" dirty="0"/>
              <a:t>Opportunities for improvement 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3FF3949-D389-49FA-AD72-D0B7DEFCC6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62442"/>
              </p:ext>
            </p:extLst>
          </p:nvPr>
        </p:nvGraphicFramePr>
        <p:xfrm>
          <a:off x="5971592" y="2731966"/>
          <a:ext cx="5088294" cy="331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5385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2EC03B0-8DA5-47CC-929D-DD79BE230C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886242"/>
              </p:ext>
            </p:extLst>
          </p:nvPr>
        </p:nvGraphicFramePr>
        <p:xfrm>
          <a:off x="1112590" y="1950098"/>
          <a:ext cx="7925578" cy="4311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FB33660-88FA-4D7F-B504-D5D3C24379E7}"/>
              </a:ext>
            </a:extLst>
          </p:cNvPr>
          <p:cNvSpPr txBox="1"/>
          <p:nvPr/>
        </p:nvSpPr>
        <p:spPr>
          <a:xfrm>
            <a:off x="2713567" y="1185333"/>
            <a:ext cx="717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Voter Turnout By Precinct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D84BC9-9C9E-43CB-BA0A-ADD939DD3FEE}"/>
              </a:ext>
            </a:extLst>
          </p:cNvPr>
          <p:cNvSpPr txBox="1"/>
          <p:nvPr/>
        </p:nvSpPr>
        <p:spPr>
          <a:xfrm>
            <a:off x="9436876" y="2523266"/>
            <a:ext cx="1642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Highest turnout: Precinct 7 </a:t>
            </a:r>
          </a:p>
          <a:p>
            <a:r>
              <a:rPr lang="en-US" sz="2400" dirty="0"/>
              <a:t>82.88%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3F3107-A415-443C-90E4-33ECBEBFD5F8}"/>
              </a:ext>
            </a:extLst>
          </p:cNvPr>
          <p:cNvSpPr txBox="1"/>
          <p:nvPr/>
        </p:nvSpPr>
        <p:spPr>
          <a:xfrm>
            <a:off x="9436876" y="4269814"/>
            <a:ext cx="16425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Lowest turnout: Precinct 1</a:t>
            </a:r>
          </a:p>
          <a:p>
            <a:r>
              <a:rPr lang="en-US" sz="2400" dirty="0"/>
              <a:t>73.25%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D2D3A08-4DEB-49B0-ADAF-CB0E7D87A7C7}"/>
              </a:ext>
            </a:extLst>
          </p:cNvPr>
          <p:cNvCxnSpPr/>
          <p:nvPr/>
        </p:nvCxnSpPr>
        <p:spPr>
          <a:xfrm>
            <a:off x="9255967" y="4180114"/>
            <a:ext cx="1744825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804E640-618E-403F-8D59-5947FE416C94}"/>
              </a:ext>
            </a:extLst>
          </p:cNvPr>
          <p:cNvCxnSpPr>
            <a:cxnSpLocks/>
          </p:cNvCxnSpPr>
          <p:nvPr/>
        </p:nvCxnSpPr>
        <p:spPr>
          <a:xfrm flipV="1">
            <a:off x="3713584" y="5839474"/>
            <a:ext cx="399663" cy="33590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6AE3E84-5DFC-4B32-A159-8B9C5BBB1ACB}"/>
              </a:ext>
            </a:extLst>
          </p:cNvPr>
          <p:cNvSpPr txBox="1"/>
          <p:nvPr/>
        </p:nvSpPr>
        <p:spPr>
          <a:xfrm>
            <a:off x="3913415" y="5892297"/>
            <a:ext cx="100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Highest</a:t>
            </a:r>
          </a:p>
        </p:txBody>
      </p:sp>
    </p:spTree>
    <p:extLst>
      <p:ext uri="{BB962C8B-B14F-4D97-AF65-F5344CB8AC3E}">
        <p14:creationId xmlns:p14="http://schemas.microsoft.com/office/powerpoint/2010/main" val="4147626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6EA3A-67B8-41D5-B4C4-515E4CE46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136" y="982662"/>
            <a:ext cx="4545561" cy="1303867"/>
          </a:xfrm>
        </p:spPr>
        <p:txBody>
          <a:bodyPr/>
          <a:lstStyle/>
          <a:p>
            <a:r>
              <a:rPr lang="en-US" sz="4800" dirty="0"/>
              <a:t>Demographics</a:t>
            </a:r>
            <a:r>
              <a:rPr lang="en-US" dirty="0"/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E3469DD-F5DF-4FF5-9F9E-072BA3A9CD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4133"/>
              </p:ext>
            </p:extLst>
          </p:nvPr>
        </p:nvGraphicFramePr>
        <p:xfrm>
          <a:off x="5495731" y="982662"/>
          <a:ext cx="5486400" cy="12286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36216373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23368671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662697467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650062606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78168007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99571347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311046787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4289317544"/>
                    </a:ext>
                  </a:extLst>
                </a:gridCol>
              </a:tblGrid>
              <a:tr h="307173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18-21: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22-30: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31-40: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41-50: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51-59: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60+: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Totals: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11530"/>
                  </a:ext>
                </a:extLst>
              </a:tr>
              <a:tr h="30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Male</a:t>
                      </a:r>
                      <a:r>
                        <a:rPr lang="en-US" sz="1200" u="none" strike="noStrike" dirty="0">
                          <a:effectLst/>
                        </a:rPr>
                        <a:t>: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859</a:t>
                      </a: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1545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1584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2218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2262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6109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14577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577139"/>
                  </a:ext>
                </a:extLst>
              </a:tr>
              <a:tr h="30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Female: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863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A3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1574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A3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1862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A3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2474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A3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2517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A3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</a:rPr>
                        <a:t>6870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A3E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16160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7A3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388355"/>
                  </a:ext>
                </a:extLst>
              </a:tr>
              <a:tr h="30717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Totals: 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1722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3119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3446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4692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4779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12979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30737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528308"/>
                  </a:ext>
                </a:extLst>
              </a:tr>
            </a:tbl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6A0BEEE-F8E6-4256-B88B-D170E9BA6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756435"/>
              </p:ext>
            </p:extLst>
          </p:nvPr>
        </p:nvGraphicFramePr>
        <p:xfrm>
          <a:off x="1287626" y="2491274"/>
          <a:ext cx="9834464" cy="3760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725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5C92-1FAA-46FD-96BF-98C96AE39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Voting Method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1268B4-734D-4748-9BD3-306FC7DD1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3004642"/>
            <a:ext cx="3389670" cy="1956986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102A316-DC84-4F88-936D-5417ECD136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7170075"/>
              </p:ext>
            </p:extLst>
          </p:nvPr>
        </p:nvGraphicFramePr>
        <p:xfrm>
          <a:off x="5713445" y="2450498"/>
          <a:ext cx="5688564" cy="3698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0206500-32F2-4CAA-8DB7-5CCB9760714E}"/>
              </a:ext>
            </a:extLst>
          </p:cNvPr>
          <p:cNvSpPr txBox="1"/>
          <p:nvPr/>
        </p:nvSpPr>
        <p:spPr>
          <a:xfrm>
            <a:off x="2350866" y="3244334"/>
            <a:ext cx="681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(EV)</a:t>
            </a:r>
          </a:p>
        </p:txBody>
      </p:sp>
    </p:spTree>
    <p:extLst>
      <p:ext uri="{BB962C8B-B14F-4D97-AF65-F5344CB8AC3E}">
        <p14:creationId xmlns:p14="http://schemas.microsoft.com/office/powerpoint/2010/main" val="2157147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6070</TotalTime>
  <Words>327</Words>
  <Application>Microsoft Office PowerPoint</Application>
  <PresentationFormat>Widescreen</PresentationFormat>
  <Paragraphs>129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2024 General Election</vt:lpstr>
      <vt:lpstr>The Team, The Team, The Team.</vt:lpstr>
      <vt:lpstr>Voter Turnout </vt:lpstr>
      <vt:lpstr>Historical Election Turnout </vt:lpstr>
      <vt:lpstr>Voter Turnout Compared to Oakland County </vt:lpstr>
      <vt:lpstr>Early Voting</vt:lpstr>
      <vt:lpstr>PowerPoint Presentation</vt:lpstr>
      <vt:lpstr>Demographics </vt:lpstr>
      <vt:lpstr>Voting Method</vt:lpstr>
      <vt:lpstr>Absentee Ballot Return Method </vt:lpstr>
      <vt:lpstr>Voting Method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General Election</dc:title>
  <dc:creator>Fortney, Justin</dc:creator>
  <cp:lastModifiedBy>Fortney, Justin</cp:lastModifiedBy>
  <cp:revision>61</cp:revision>
  <cp:lastPrinted>2024-11-20T21:16:19Z</cp:lastPrinted>
  <dcterms:created xsi:type="dcterms:W3CDTF">2024-11-11T20:28:13Z</dcterms:created>
  <dcterms:modified xsi:type="dcterms:W3CDTF">2024-11-25T21:01:42Z</dcterms:modified>
</cp:coreProperties>
</file>