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85" r:id="rId6"/>
    <p:sldId id="286" r:id="rId7"/>
    <p:sldId id="296" r:id="rId8"/>
    <p:sldId id="294" r:id="rId9"/>
    <p:sldId id="297" r:id="rId10"/>
    <p:sldId id="295" r:id="rId11"/>
    <p:sldId id="298" r:id="rId12"/>
    <p:sldId id="288" r:id="rId13"/>
    <p:sldId id="292" r:id="rId14"/>
    <p:sldId id="300" r:id="rId15"/>
    <p:sldId id="30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A04542-0B80-F770-C031-3FA44E889ADD}" v="4" dt="2026-08-24T21:13:16.035"/>
    <p1510:client id="{7404D908-6033-EDB4-2CAB-D4CA715E2D42}" v="6" dt="2026-08-24T16:55:06.768"/>
    <p1510:client id="{B059B845-4ACA-C026-837F-E524FF545CC2}" v="5" dt="2026-08-24T21:14:28.436"/>
    <p1510:client id="{EA8847BA-DB1D-A52D-F420-9F54CA8FD834}" v="993" dt="2026-08-24T20:33:02.0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dell, Hayley" userId="S::hbedell@bloomfieldtwpmi.gov::1c2c94f2-3246-43d8-bb3d-c0f0f18de0b1" providerId="AD" clId="Web-{47A04542-0B80-F770-C031-3FA44E889ADD}"/>
    <pc:docChg chg="modSld">
      <pc:chgData name="Bedell, Hayley" userId="S::hbedell@bloomfieldtwpmi.gov::1c2c94f2-3246-43d8-bb3d-c0f0f18de0b1" providerId="AD" clId="Web-{47A04542-0B80-F770-C031-3FA44E889ADD}" dt="2026-08-24T21:13:16.035" v="2" actId="1076"/>
      <pc:docMkLst>
        <pc:docMk/>
      </pc:docMkLst>
      <pc:sldChg chg="modSp">
        <pc:chgData name="Bedell, Hayley" userId="S::hbedell@bloomfieldtwpmi.gov::1c2c94f2-3246-43d8-bb3d-c0f0f18de0b1" providerId="AD" clId="Web-{47A04542-0B80-F770-C031-3FA44E889ADD}" dt="2026-08-24T21:13:16.035" v="2" actId="1076"/>
        <pc:sldMkLst>
          <pc:docMk/>
          <pc:sldMk cId="2165349414" sldId="300"/>
        </pc:sldMkLst>
        <pc:spChg chg="mod">
          <ac:chgData name="Bedell, Hayley" userId="S::hbedell@bloomfieldtwpmi.gov::1c2c94f2-3246-43d8-bb3d-c0f0f18de0b1" providerId="AD" clId="Web-{47A04542-0B80-F770-C031-3FA44E889ADD}" dt="2026-08-24T21:13:16.035" v="2" actId="1076"/>
          <ac:spMkLst>
            <pc:docMk/>
            <pc:sldMk cId="2165349414" sldId="300"/>
            <ac:spMk id="3" creationId="{915D917F-732E-465C-952E-0D26FBDF5039}"/>
          </ac:spMkLst>
        </pc:spChg>
      </pc:sldChg>
    </pc:docChg>
  </pc:docChgLst>
  <pc:docChgLst>
    <pc:chgData name="Bedell, Hayley" userId="1c2c94f2-3246-43d8-bb3d-c0f0f18de0b1" providerId="ADAL" clId="{8EC15C66-5632-4797-ABEE-9E6DCEB49810}"/>
    <pc:docChg chg="undo custSel addSld delSld modSld">
      <pc:chgData name="Bedell, Hayley" userId="1c2c94f2-3246-43d8-bb3d-c0f0f18de0b1" providerId="ADAL" clId="{8EC15C66-5632-4797-ABEE-9E6DCEB49810}" dt="2026-08-24T21:04:19.740" v="2249" actId="1076"/>
      <pc:docMkLst>
        <pc:docMk/>
      </pc:docMkLst>
      <pc:sldChg chg="modSp">
        <pc:chgData name="Bedell, Hayley" userId="1c2c94f2-3246-43d8-bb3d-c0f0f18de0b1" providerId="ADAL" clId="{8EC15C66-5632-4797-ABEE-9E6DCEB49810}" dt="2026-08-24T20:56:09.060" v="1797" actId="20577"/>
        <pc:sldMkLst>
          <pc:docMk/>
          <pc:sldMk cId="4078868550" sldId="286"/>
        </pc:sldMkLst>
        <pc:spChg chg="mod">
          <ac:chgData name="Bedell, Hayley" userId="1c2c94f2-3246-43d8-bb3d-c0f0f18de0b1" providerId="ADAL" clId="{8EC15C66-5632-4797-ABEE-9E6DCEB49810}" dt="2026-08-24T20:56:09.060" v="1797" actId="20577"/>
          <ac:spMkLst>
            <pc:docMk/>
            <pc:sldMk cId="4078868550" sldId="286"/>
            <ac:spMk id="2" creationId="{631350D8-6894-4BB8-8682-C78D7C8887ED}"/>
          </ac:spMkLst>
        </pc:spChg>
      </pc:sldChg>
      <pc:sldChg chg="modSp del">
        <pc:chgData name="Bedell, Hayley" userId="1c2c94f2-3246-43d8-bb3d-c0f0f18de0b1" providerId="ADAL" clId="{8EC15C66-5632-4797-ABEE-9E6DCEB49810}" dt="2026-08-24T20:58:50.408" v="1845" actId="2696"/>
        <pc:sldMkLst>
          <pc:docMk/>
          <pc:sldMk cId="2229984089" sldId="289"/>
        </pc:sldMkLst>
        <pc:graphicFrameChg chg="mod">
          <ac:chgData name="Bedell, Hayley" userId="1c2c94f2-3246-43d8-bb3d-c0f0f18de0b1" providerId="ADAL" clId="{8EC15C66-5632-4797-ABEE-9E6DCEB49810}" dt="2026-08-24T17:29:40.384" v="1" actId="255"/>
          <ac:graphicFrameMkLst>
            <pc:docMk/>
            <pc:sldMk cId="2229984089" sldId="289"/>
            <ac:graphicFrameMk id="3" creationId="{F8AE1833-1F15-4925-BAFB-F4E091D78423}"/>
          </ac:graphicFrameMkLst>
        </pc:graphicFrameChg>
      </pc:sldChg>
      <pc:sldChg chg="addSp delSp modSp mod">
        <pc:chgData name="Bedell, Hayley" userId="1c2c94f2-3246-43d8-bb3d-c0f0f18de0b1" providerId="ADAL" clId="{8EC15C66-5632-4797-ABEE-9E6DCEB49810}" dt="2026-08-24T19:48:35.163" v="818"/>
        <pc:sldMkLst>
          <pc:docMk/>
          <pc:sldMk cId="65208748" sldId="292"/>
        </pc:sldMkLst>
        <pc:spChg chg="add mod">
          <ac:chgData name="Bedell, Hayley" userId="1c2c94f2-3246-43d8-bb3d-c0f0f18de0b1" providerId="ADAL" clId="{8EC15C66-5632-4797-ABEE-9E6DCEB49810}" dt="2026-08-24T19:46:46.653" v="802" actId="1076"/>
          <ac:spMkLst>
            <pc:docMk/>
            <pc:sldMk cId="65208748" sldId="292"/>
            <ac:spMk id="10" creationId="{5E7CF22E-EA4E-4C3E-961A-5ACD06B74ED4}"/>
          </ac:spMkLst>
        </pc:spChg>
        <pc:spChg chg="add mod">
          <ac:chgData name="Bedell, Hayley" userId="1c2c94f2-3246-43d8-bb3d-c0f0f18de0b1" providerId="ADAL" clId="{8EC15C66-5632-4797-ABEE-9E6DCEB49810}" dt="2026-08-24T19:48:04.271" v="815" actId="1076"/>
          <ac:spMkLst>
            <pc:docMk/>
            <pc:sldMk cId="65208748" sldId="292"/>
            <ac:spMk id="11" creationId="{F45A2782-BE43-4D23-976B-765C8258A1BF}"/>
          </ac:spMkLst>
        </pc:spChg>
        <pc:graphicFrameChg chg="add del mod">
          <ac:chgData name="Bedell, Hayley" userId="1c2c94f2-3246-43d8-bb3d-c0f0f18de0b1" providerId="ADAL" clId="{8EC15C66-5632-4797-ABEE-9E6DCEB49810}" dt="2026-08-24T19:41:37.848" v="683" actId="3680"/>
          <ac:graphicFrameMkLst>
            <pc:docMk/>
            <pc:sldMk cId="65208748" sldId="292"/>
            <ac:graphicFrameMk id="3" creationId="{42E65ACA-2068-4D3C-88B9-788C8A933D0A}"/>
          </ac:graphicFrameMkLst>
        </pc:graphicFrameChg>
        <pc:graphicFrameChg chg="add del mod modGraphic">
          <ac:chgData name="Bedell, Hayley" userId="1c2c94f2-3246-43d8-bb3d-c0f0f18de0b1" providerId="ADAL" clId="{8EC15C66-5632-4797-ABEE-9E6DCEB49810}" dt="2026-08-24T19:41:36.077" v="681" actId="3680"/>
          <ac:graphicFrameMkLst>
            <pc:docMk/>
            <pc:sldMk cId="65208748" sldId="292"/>
            <ac:graphicFrameMk id="4" creationId="{8D4FC3B9-A5CD-4759-8D6B-1B31F053D87E}"/>
          </ac:graphicFrameMkLst>
        </pc:graphicFrameChg>
        <pc:graphicFrameChg chg="add del mod">
          <ac:chgData name="Bedell, Hayley" userId="1c2c94f2-3246-43d8-bb3d-c0f0f18de0b1" providerId="ADAL" clId="{8EC15C66-5632-4797-ABEE-9E6DCEB49810}" dt="2026-08-24T19:41:32.342" v="674" actId="1957"/>
          <ac:graphicFrameMkLst>
            <pc:docMk/>
            <pc:sldMk cId="65208748" sldId="292"/>
            <ac:graphicFrameMk id="7" creationId="{4C38AC31-B041-4A09-8968-799ACDAEB6B6}"/>
          </ac:graphicFrameMkLst>
        </pc:graphicFrameChg>
        <pc:graphicFrameChg chg="add del mod">
          <ac:chgData name="Bedell, Hayley" userId="1c2c94f2-3246-43d8-bb3d-c0f0f18de0b1" providerId="ADAL" clId="{8EC15C66-5632-4797-ABEE-9E6DCEB49810}" dt="2026-08-24T19:48:35.163" v="818"/>
          <ac:graphicFrameMkLst>
            <pc:docMk/>
            <pc:sldMk cId="65208748" sldId="292"/>
            <ac:graphicFrameMk id="8" creationId="{4783B0FC-973B-4CD1-B81D-29FAB600BB55}"/>
          </ac:graphicFrameMkLst>
        </pc:graphicFrameChg>
        <pc:graphicFrameChg chg="add mod">
          <ac:chgData name="Bedell, Hayley" userId="1c2c94f2-3246-43d8-bb3d-c0f0f18de0b1" providerId="ADAL" clId="{8EC15C66-5632-4797-ABEE-9E6DCEB49810}" dt="2026-08-24T19:47:10.724" v="806" actId="1076"/>
          <ac:graphicFrameMkLst>
            <pc:docMk/>
            <pc:sldMk cId="65208748" sldId="292"/>
            <ac:graphicFrameMk id="9" creationId="{03558AA5-30B0-499C-B6DF-CCC031D399B2}"/>
          </ac:graphicFrameMkLst>
        </pc:graphicFrameChg>
      </pc:sldChg>
      <pc:sldChg chg="del">
        <pc:chgData name="Bedell, Hayley" userId="1c2c94f2-3246-43d8-bb3d-c0f0f18de0b1" providerId="ADAL" clId="{8EC15C66-5632-4797-ABEE-9E6DCEB49810}" dt="2026-08-24T14:10:39.461" v="0" actId="2696"/>
        <pc:sldMkLst>
          <pc:docMk/>
          <pc:sldMk cId="4034664315" sldId="293"/>
        </pc:sldMkLst>
      </pc:sldChg>
      <pc:sldChg chg="modSp">
        <pc:chgData name="Bedell, Hayley" userId="1c2c94f2-3246-43d8-bb3d-c0f0f18de0b1" providerId="ADAL" clId="{8EC15C66-5632-4797-ABEE-9E6DCEB49810}" dt="2026-08-24T20:56:54.230" v="1840"/>
        <pc:sldMkLst>
          <pc:docMk/>
          <pc:sldMk cId="1732473326" sldId="294"/>
        </pc:sldMkLst>
        <pc:graphicFrameChg chg="mod">
          <ac:chgData name="Bedell, Hayley" userId="1c2c94f2-3246-43d8-bb3d-c0f0f18de0b1" providerId="ADAL" clId="{8EC15C66-5632-4797-ABEE-9E6DCEB49810}" dt="2026-08-24T20:56:54.230" v="1840"/>
          <ac:graphicFrameMkLst>
            <pc:docMk/>
            <pc:sldMk cId="1732473326" sldId="294"/>
            <ac:graphicFrameMk id="7" creationId="{C74EBCDA-910A-4BCA-A324-6D999C9259FA}"/>
          </ac:graphicFrameMkLst>
        </pc:graphicFrameChg>
      </pc:sldChg>
      <pc:sldChg chg="modSp mod">
        <pc:chgData name="Bedell, Hayley" userId="1c2c94f2-3246-43d8-bb3d-c0f0f18de0b1" providerId="ADAL" clId="{8EC15C66-5632-4797-ABEE-9E6DCEB49810}" dt="2026-08-24T20:58:43.909" v="1844" actId="27918"/>
        <pc:sldMkLst>
          <pc:docMk/>
          <pc:sldMk cId="3819147664" sldId="295"/>
        </pc:sldMkLst>
        <pc:graphicFrameChg chg="mod">
          <ac:chgData name="Bedell, Hayley" userId="1c2c94f2-3246-43d8-bb3d-c0f0f18de0b1" providerId="ADAL" clId="{8EC15C66-5632-4797-ABEE-9E6DCEB49810}" dt="2026-08-24T20:58:16.382" v="1841"/>
          <ac:graphicFrameMkLst>
            <pc:docMk/>
            <pc:sldMk cId="3819147664" sldId="295"/>
            <ac:graphicFrameMk id="7" creationId="{D54752CE-5D23-4F10-B876-23FEB26D7752}"/>
          </ac:graphicFrameMkLst>
        </pc:graphicFrameChg>
      </pc:sldChg>
      <pc:sldChg chg="addSp delSp modSp mod modNotesTx">
        <pc:chgData name="Bedell, Hayley" userId="1c2c94f2-3246-43d8-bb3d-c0f0f18de0b1" providerId="ADAL" clId="{8EC15C66-5632-4797-ABEE-9E6DCEB49810}" dt="2026-08-24T19:28:09.630" v="231" actId="20577"/>
        <pc:sldMkLst>
          <pc:docMk/>
          <pc:sldMk cId="1291407294" sldId="296"/>
        </pc:sldMkLst>
        <pc:spChg chg="del">
          <ac:chgData name="Bedell, Hayley" userId="1c2c94f2-3246-43d8-bb3d-c0f0f18de0b1" providerId="ADAL" clId="{8EC15C66-5632-4797-ABEE-9E6DCEB49810}" dt="2026-08-24T18:30:11.219" v="95" actId="478"/>
          <ac:spMkLst>
            <pc:docMk/>
            <pc:sldMk cId="1291407294" sldId="296"/>
            <ac:spMk id="2" creationId="{2153F07E-08D7-4F62-9C91-50E6FFF6E9DC}"/>
          </ac:spMkLst>
        </pc:spChg>
        <pc:spChg chg="add del mod">
          <ac:chgData name="Bedell, Hayley" userId="1c2c94f2-3246-43d8-bb3d-c0f0f18de0b1" providerId="ADAL" clId="{8EC15C66-5632-4797-ABEE-9E6DCEB49810}" dt="2026-08-24T18:30:14.048" v="96" actId="478"/>
          <ac:spMkLst>
            <pc:docMk/>
            <pc:sldMk cId="1291407294" sldId="296"/>
            <ac:spMk id="6" creationId="{F0A4ED85-782E-44E0-8584-D54171C771F0}"/>
          </ac:spMkLst>
        </pc:spChg>
        <pc:spChg chg="add mod">
          <ac:chgData name="Bedell, Hayley" userId="1c2c94f2-3246-43d8-bb3d-c0f0f18de0b1" providerId="ADAL" clId="{8EC15C66-5632-4797-ABEE-9E6DCEB49810}" dt="2026-08-24T19:23:57.313" v="106" actId="207"/>
          <ac:spMkLst>
            <pc:docMk/>
            <pc:sldMk cId="1291407294" sldId="296"/>
            <ac:spMk id="7" creationId="{2588B813-2401-4829-87B8-7F68FFC60D23}"/>
          </ac:spMkLst>
        </pc:spChg>
        <pc:graphicFrameChg chg="add del mod">
          <ac:chgData name="Bedell, Hayley" userId="1c2c94f2-3246-43d8-bb3d-c0f0f18de0b1" providerId="ADAL" clId="{8EC15C66-5632-4797-ABEE-9E6DCEB49810}" dt="2026-08-24T18:27:48.657" v="8" actId="478"/>
          <ac:graphicFrameMkLst>
            <pc:docMk/>
            <pc:sldMk cId="1291407294" sldId="296"/>
            <ac:graphicFrameMk id="3" creationId="{60C3516B-DC5C-4083-85B4-0F326C43C85F}"/>
          </ac:graphicFrameMkLst>
        </pc:graphicFrameChg>
        <pc:graphicFrameChg chg="add mod">
          <ac:chgData name="Bedell, Hayley" userId="1c2c94f2-3246-43d8-bb3d-c0f0f18de0b1" providerId="ADAL" clId="{8EC15C66-5632-4797-ABEE-9E6DCEB49810}" dt="2026-08-24T18:30:27.033" v="100" actId="14100"/>
          <ac:graphicFrameMkLst>
            <pc:docMk/>
            <pc:sldMk cId="1291407294" sldId="296"/>
            <ac:graphicFrameMk id="4" creationId="{02DFC958-0D0F-49EE-8F3F-5D095F05E6C1}"/>
          </ac:graphicFrameMkLst>
        </pc:graphicFrameChg>
        <pc:cxnChg chg="add mod">
          <ac:chgData name="Bedell, Hayley" userId="1c2c94f2-3246-43d8-bb3d-c0f0f18de0b1" providerId="ADAL" clId="{8EC15C66-5632-4797-ABEE-9E6DCEB49810}" dt="2026-08-24T19:24:52.527" v="112" actId="14100"/>
          <ac:cxnSpMkLst>
            <pc:docMk/>
            <pc:sldMk cId="1291407294" sldId="296"/>
            <ac:cxnSpMk id="9" creationId="{D039948C-EDBB-4604-B8EF-72456EFB8C62}"/>
          </ac:cxnSpMkLst>
        </pc:cxnChg>
        <pc:cxnChg chg="add mod">
          <ac:chgData name="Bedell, Hayley" userId="1c2c94f2-3246-43d8-bb3d-c0f0f18de0b1" providerId="ADAL" clId="{8EC15C66-5632-4797-ABEE-9E6DCEB49810}" dt="2026-08-24T19:25:12.089" v="115" actId="14100"/>
          <ac:cxnSpMkLst>
            <pc:docMk/>
            <pc:sldMk cId="1291407294" sldId="296"/>
            <ac:cxnSpMk id="13" creationId="{E8B9CA3F-FE85-424F-A0D3-C52F4C5BB519}"/>
          </ac:cxnSpMkLst>
        </pc:cxnChg>
      </pc:sldChg>
      <pc:sldChg chg="addSp delSp modSp mod modNotesTx">
        <pc:chgData name="Bedell, Hayley" userId="1c2c94f2-3246-43d8-bb3d-c0f0f18de0b1" providerId="ADAL" clId="{8EC15C66-5632-4797-ABEE-9E6DCEB49810}" dt="2026-08-24T20:13:41.948" v="1641" actId="20577"/>
        <pc:sldMkLst>
          <pc:docMk/>
          <pc:sldMk cId="2465598015" sldId="297"/>
        </pc:sldMkLst>
        <pc:spChg chg="del">
          <ac:chgData name="Bedell, Hayley" userId="1c2c94f2-3246-43d8-bb3d-c0f0f18de0b1" providerId="ADAL" clId="{8EC15C66-5632-4797-ABEE-9E6DCEB49810}" dt="2026-08-24T20:12:15.798" v="1549" actId="478"/>
          <ac:spMkLst>
            <pc:docMk/>
            <pc:sldMk cId="2465598015" sldId="297"/>
            <ac:spMk id="2" creationId="{905780E8-2ECD-4991-A938-770412D4304F}"/>
          </ac:spMkLst>
        </pc:spChg>
        <pc:spChg chg="del">
          <ac:chgData name="Bedell, Hayley" userId="1c2c94f2-3246-43d8-bb3d-c0f0f18de0b1" providerId="ADAL" clId="{8EC15C66-5632-4797-ABEE-9E6DCEB49810}" dt="2026-08-24T20:12:14.371" v="1548" actId="478"/>
          <ac:spMkLst>
            <pc:docMk/>
            <pc:sldMk cId="2465598015" sldId="297"/>
            <ac:spMk id="3" creationId="{60FE00D7-06CC-43A8-A747-5459A5CD1154}"/>
          </ac:spMkLst>
        </pc:spChg>
        <pc:graphicFrameChg chg="add mod">
          <ac:chgData name="Bedell, Hayley" userId="1c2c94f2-3246-43d8-bb3d-c0f0f18de0b1" providerId="ADAL" clId="{8EC15C66-5632-4797-ABEE-9E6DCEB49810}" dt="2026-08-24T20:13:34.945" v="1631" actId="1076"/>
          <ac:graphicFrameMkLst>
            <pc:docMk/>
            <pc:sldMk cId="2465598015" sldId="297"/>
            <ac:graphicFrameMk id="4" creationId="{D1E8D383-F54B-42E0-84FA-0C9B11FF4627}"/>
          </ac:graphicFrameMkLst>
        </pc:graphicFrameChg>
      </pc:sldChg>
      <pc:sldChg chg="modSp add del">
        <pc:chgData name="Bedell, Hayley" userId="1c2c94f2-3246-43d8-bb3d-c0f0f18de0b1" providerId="ADAL" clId="{8EC15C66-5632-4797-ABEE-9E6DCEB49810}" dt="2026-08-24T19:52:11.217" v="972" actId="2696"/>
        <pc:sldMkLst>
          <pc:docMk/>
          <pc:sldMk cId="1236353130" sldId="299"/>
        </pc:sldMkLst>
        <pc:spChg chg="mod">
          <ac:chgData name="Bedell, Hayley" userId="1c2c94f2-3246-43d8-bb3d-c0f0f18de0b1" providerId="ADAL" clId="{8EC15C66-5632-4797-ABEE-9E6DCEB49810}" dt="2026-08-24T19:30:07.806" v="247" actId="20577"/>
          <ac:spMkLst>
            <pc:docMk/>
            <pc:sldMk cId="1236353130" sldId="299"/>
            <ac:spMk id="2" creationId="{631350D8-6894-4BB8-8682-C78D7C8887ED}"/>
          </ac:spMkLst>
        </pc:spChg>
      </pc:sldChg>
      <pc:sldChg chg="addSp modSp add">
        <pc:chgData name="Bedell, Hayley" userId="1c2c94f2-3246-43d8-bb3d-c0f0f18de0b1" providerId="ADAL" clId="{8EC15C66-5632-4797-ABEE-9E6DCEB49810}" dt="2026-08-24T21:04:19.740" v="2249" actId="1076"/>
        <pc:sldMkLst>
          <pc:docMk/>
          <pc:sldMk cId="2165349414" sldId="300"/>
        </pc:sldMkLst>
        <pc:spChg chg="mod">
          <ac:chgData name="Bedell, Hayley" userId="1c2c94f2-3246-43d8-bb3d-c0f0f18de0b1" providerId="ADAL" clId="{8EC15C66-5632-4797-ABEE-9E6DCEB49810}" dt="2026-08-24T19:31:31.254" v="264" actId="20577"/>
          <ac:spMkLst>
            <pc:docMk/>
            <pc:sldMk cId="2165349414" sldId="300"/>
            <ac:spMk id="2" creationId="{631350D8-6894-4BB8-8682-C78D7C8887ED}"/>
          </ac:spMkLst>
        </pc:spChg>
        <pc:spChg chg="add mod">
          <ac:chgData name="Bedell, Hayley" userId="1c2c94f2-3246-43d8-bb3d-c0f0f18de0b1" providerId="ADAL" clId="{8EC15C66-5632-4797-ABEE-9E6DCEB49810}" dt="2026-08-24T21:04:19.740" v="2249" actId="1076"/>
          <ac:spMkLst>
            <pc:docMk/>
            <pc:sldMk cId="2165349414" sldId="300"/>
            <ac:spMk id="3" creationId="{915D917F-732E-465C-952E-0D26FBDF5039}"/>
          </ac:spMkLst>
        </pc:spChg>
      </pc:sldChg>
      <pc:sldChg chg="addSp modSp add">
        <pc:chgData name="Bedell, Hayley" userId="1c2c94f2-3246-43d8-bb3d-c0f0f18de0b1" providerId="ADAL" clId="{8EC15C66-5632-4797-ABEE-9E6DCEB49810}" dt="2026-08-24T20:10:24.362" v="1547" actId="20577"/>
        <pc:sldMkLst>
          <pc:docMk/>
          <pc:sldMk cId="2407066974" sldId="301"/>
        </pc:sldMkLst>
        <pc:spChg chg="mod">
          <ac:chgData name="Bedell, Hayley" userId="1c2c94f2-3246-43d8-bb3d-c0f0f18de0b1" providerId="ADAL" clId="{8EC15C66-5632-4797-ABEE-9E6DCEB49810}" dt="2026-08-24T19:32:00.141" v="288" actId="20577"/>
          <ac:spMkLst>
            <pc:docMk/>
            <pc:sldMk cId="2407066974" sldId="301"/>
            <ac:spMk id="2" creationId="{631350D8-6894-4BB8-8682-C78D7C8887ED}"/>
          </ac:spMkLst>
        </pc:spChg>
        <pc:spChg chg="add mod">
          <ac:chgData name="Bedell, Hayley" userId="1c2c94f2-3246-43d8-bb3d-c0f0f18de0b1" providerId="ADAL" clId="{8EC15C66-5632-4797-ABEE-9E6DCEB49810}" dt="2026-08-24T20:10:24.362" v="1547" actId="20577"/>
          <ac:spMkLst>
            <pc:docMk/>
            <pc:sldMk cId="2407066974" sldId="301"/>
            <ac:spMk id="3" creationId="{0E51030D-1707-405B-96A4-AE12A442F265}"/>
          </ac:spMkLst>
        </pc:spChg>
      </pc:sldChg>
      <pc:sldChg chg="modSp add del">
        <pc:chgData name="Bedell, Hayley" userId="1c2c94f2-3246-43d8-bb3d-c0f0f18de0b1" providerId="ADAL" clId="{8EC15C66-5632-4797-ABEE-9E6DCEB49810}" dt="2026-08-24T19:52:09.855" v="971" actId="2696"/>
        <pc:sldMkLst>
          <pc:docMk/>
          <pc:sldMk cId="1654787181" sldId="302"/>
        </pc:sldMkLst>
        <pc:spChg chg="mod">
          <ac:chgData name="Bedell, Hayley" userId="1c2c94f2-3246-43d8-bb3d-c0f0f18de0b1" providerId="ADAL" clId="{8EC15C66-5632-4797-ABEE-9E6DCEB49810}" dt="2026-08-24T19:51:17.789" v="970" actId="20577"/>
          <ac:spMkLst>
            <pc:docMk/>
            <pc:sldMk cId="1654787181" sldId="302"/>
            <ac:spMk id="2" creationId="{631350D8-6894-4BB8-8682-C78D7C8887ED}"/>
          </ac:spMkLst>
        </pc:spChg>
      </pc:sldChg>
      <pc:sldChg chg="addSp delSp modSp add del">
        <pc:chgData name="Bedell, Hayley" userId="1c2c94f2-3246-43d8-bb3d-c0f0f18de0b1" providerId="ADAL" clId="{8EC15C66-5632-4797-ABEE-9E6DCEB49810}" dt="2026-08-24T20:15:51.524" v="1785" actId="2696"/>
        <pc:sldMkLst>
          <pc:docMk/>
          <pc:sldMk cId="2115546361" sldId="302"/>
        </pc:sldMkLst>
        <pc:spChg chg="add del mod">
          <ac:chgData name="Bedell, Hayley" userId="1c2c94f2-3246-43d8-bb3d-c0f0f18de0b1" providerId="ADAL" clId="{8EC15C66-5632-4797-ABEE-9E6DCEB49810}" dt="2026-08-24T20:15:50.282" v="1784" actId="478"/>
          <ac:spMkLst>
            <pc:docMk/>
            <pc:sldMk cId="2115546361" sldId="302"/>
            <ac:spMk id="2" creationId="{E8B62A13-E485-487D-A2C3-4B4B4DC76C4B}"/>
          </ac:spMkLst>
        </pc:spChg>
      </pc:sldChg>
    </pc:docChg>
  </pc:docChgLst>
  <pc:docChgLst>
    <pc:chgData name="Bedell, Hayley" userId="S::hbedell@bloomfieldtwpmi.gov::1c2c94f2-3246-43d8-bb3d-c0f0f18de0b1" providerId="AD" clId="Web-{EA8847BA-DB1D-A52D-F420-9F54CA8FD834}"/>
    <pc:docChg chg="delSld modSld">
      <pc:chgData name="Bedell, Hayley" userId="S::hbedell@bloomfieldtwpmi.gov::1c2c94f2-3246-43d8-bb3d-c0f0f18de0b1" providerId="AD" clId="Web-{EA8847BA-DB1D-A52D-F420-9F54CA8FD834}" dt="2026-08-24T20:33:34.005" v="610"/>
      <pc:docMkLst>
        <pc:docMk/>
      </pc:docMkLst>
      <pc:sldChg chg="modSp">
        <pc:chgData name="Bedell, Hayley" userId="S::hbedell@bloomfieldtwpmi.gov::1c2c94f2-3246-43d8-bb3d-c0f0f18de0b1" providerId="AD" clId="Web-{EA8847BA-DB1D-A52D-F420-9F54CA8FD834}" dt="2026-08-24T20:17:01.018" v="1" actId="20577"/>
        <pc:sldMkLst>
          <pc:docMk/>
          <pc:sldMk cId="4078868550" sldId="286"/>
        </pc:sldMkLst>
        <pc:spChg chg="mod">
          <ac:chgData name="Bedell, Hayley" userId="S::hbedell@bloomfieldtwpmi.gov::1c2c94f2-3246-43d8-bb3d-c0f0f18de0b1" providerId="AD" clId="Web-{EA8847BA-DB1D-A52D-F420-9F54CA8FD834}" dt="2026-08-24T20:17:01.018" v="1" actId="20577"/>
          <ac:spMkLst>
            <pc:docMk/>
            <pc:sldMk cId="4078868550" sldId="286"/>
            <ac:spMk id="2" creationId="{631350D8-6894-4BB8-8682-C78D7C8887ED}"/>
          </ac:spMkLst>
        </pc:spChg>
      </pc:sldChg>
      <pc:sldChg chg="del">
        <pc:chgData name="Bedell, Hayley" userId="S::hbedell@bloomfieldtwpmi.gov::1c2c94f2-3246-43d8-bb3d-c0f0f18de0b1" providerId="AD" clId="Web-{EA8847BA-DB1D-A52D-F420-9F54CA8FD834}" dt="2026-08-24T20:26:50.936" v="468"/>
        <pc:sldMkLst>
          <pc:docMk/>
          <pc:sldMk cId="2229984089" sldId="289"/>
        </pc:sldMkLst>
      </pc:sldChg>
      <pc:sldChg chg="modSp">
        <pc:chgData name="Bedell, Hayley" userId="S::hbedell@bloomfieldtwpmi.gov::1c2c94f2-3246-43d8-bb3d-c0f0f18de0b1" providerId="AD" clId="Web-{EA8847BA-DB1D-A52D-F420-9F54CA8FD834}" dt="2026-08-24T20:25:02.013" v="467" actId="1076"/>
        <pc:sldMkLst>
          <pc:docMk/>
          <pc:sldMk cId="1732473326" sldId="294"/>
        </pc:sldMkLst>
        <pc:graphicFrameChg chg="mod">
          <ac:chgData name="Bedell, Hayley" userId="S::hbedell@bloomfieldtwpmi.gov::1c2c94f2-3246-43d8-bb3d-c0f0f18de0b1" providerId="AD" clId="Web-{EA8847BA-DB1D-A52D-F420-9F54CA8FD834}" dt="2026-08-24T20:25:02.013" v="467" actId="1076"/>
          <ac:graphicFrameMkLst>
            <pc:docMk/>
            <pc:sldMk cId="1732473326" sldId="294"/>
            <ac:graphicFrameMk id="7" creationId="{C74EBCDA-910A-4BCA-A324-6D999C9259FA}"/>
          </ac:graphicFrameMkLst>
        </pc:graphicFrameChg>
      </pc:sldChg>
      <pc:sldChg chg="modSp modNotes">
        <pc:chgData name="Bedell, Hayley" userId="S::hbedell@bloomfieldtwpmi.gov::1c2c94f2-3246-43d8-bb3d-c0f0f18de0b1" providerId="AD" clId="Web-{EA8847BA-DB1D-A52D-F420-9F54CA8FD834}" dt="2026-08-24T20:33:34.005" v="610"/>
        <pc:sldMkLst>
          <pc:docMk/>
          <pc:sldMk cId="2165349414" sldId="300"/>
        </pc:sldMkLst>
        <pc:spChg chg="mod">
          <ac:chgData name="Bedell, Hayley" userId="S::hbedell@bloomfieldtwpmi.gov::1c2c94f2-3246-43d8-bb3d-c0f0f18de0b1" providerId="AD" clId="Web-{EA8847BA-DB1D-A52D-F420-9F54CA8FD834}" dt="2026-08-24T20:20:10.507" v="402" actId="20577"/>
          <ac:spMkLst>
            <pc:docMk/>
            <pc:sldMk cId="2165349414" sldId="300"/>
            <ac:spMk id="2" creationId="{631350D8-6894-4BB8-8682-C78D7C8887ED}"/>
          </ac:spMkLst>
        </pc:spChg>
        <pc:spChg chg="mod">
          <ac:chgData name="Bedell, Hayley" userId="S::hbedell@bloomfieldtwpmi.gov::1c2c94f2-3246-43d8-bb3d-c0f0f18de0b1" providerId="AD" clId="Web-{EA8847BA-DB1D-A52D-F420-9F54CA8FD834}" dt="2026-08-24T20:33:02.082" v="511" actId="20577"/>
          <ac:spMkLst>
            <pc:docMk/>
            <pc:sldMk cId="2165349414" sldId="300"/>
            <ac:spMk id="3" creationId="{915D917F-732E-465C-952E-0D26FBDF5039}"/>
          </ac:spMkLst>
        </pc:spChg>
      </pc:sldChg>
      <pc:sldChg chg="modSp">
        <pc:chgData name="Bedell, Hayley" userId="S::hbedell@bloomfieldtwpmi.gov::1c2c94f2-3246-43d8-bb3d-c0f0f18de0b1" providerId="AD" clId="Web-{EA8847BA-DB1D-A52D-F420-9F54CA8FD834}" dt="2026-08-24T20:28:47.813" v="509" actId="20577"/>
        <pc:sldMkLst>
          <pc:docMk/>
          <pc:sldMk cId="2407066974" sldId="301"/>
        </pc:sldMkLst>
        <pc:spChg chg="mod">
          <ac:chgData name="Bedell, Hayley" userId="S::hbedell@bloomfieldtwpmi.gov::1c2c94f2-3246-43d8-bb3d-c0f0f18de0b1" providerId="AD" clId="Web-{EA8847BA-DB1D-A52D-F420-9F54CA8FD834}" dt="2026-08-24T20:28:47.813" v="509" actId="20577"/>
          <ac:spMkLst>
            <pc:docMk/>
            <pc:sldMk cId="2407066974" sldId="301"/>
            <ac:spMk id="3" creationId="{0E51030D-1707-405B-96A4-AE12A442F265}"/>
          </ac:spMkLst>
        </pc:spChg>
      </pc:sldChg>
    </pc:docChg>
  </pc:docChgLst>
  <pc:docChgLst>
    <pc:chgData name="Bedell, Hayley" userId="S::hbedell@bloomfieldtwpmi.gov::1c2c94f2-3246-43d8-bb3d-c0f0f18de0b1" providerId="AD" clId="Web-{7404D908-6033-EDB4-2CAB-D4CA715E2D42}"/>
    <pc:docChg chg="modSld">
      <pc:chgData name="Bedell, Hayley" userId="S::hbedell@bloomfieldtwpmi.gov::1c2c94f2-3246-43d8-bb3d-c0f0f18de0b1" providerId="AD" clId="Web-{7404D908-6033-EDB4-2CAB-D4CA715E2D42}" dt="2026-08-24T16:55:06.768" v="5" actId="20577"/>
      <pc:docMkLst>
        <pc:docMk/>
      </pc:docMkLst>
      <pc:sldChg chg="modSp">
        <pc:chgData name="Bedell, Hayley" userId="S::hbedell@bloomfieldtwpmi.gov::1c2c94f2-3246-43d8-bb3d-c0f0f18de0b1" providerId="AD" clId="Web-{7404D908-6033-EDB4-2CAB-D4CA715E2D42}" dt="2026-08-24T16:55:06.768" v="5" actId="20577"/>
        <pc:sldMkLst>
          <pc:docMk/>
          <pc:sldMk cId="4078868550" sldId="286"/>
        </pc:sldMkLst>
        <pc:spChg chg="mod">
          <ac:chgData name="Bedell, Hayley" userId="S::hbedell@bloomfieldtwpmi.gov::1c2c94f2-3246-43d8-bb3d-c0f0f18de0b1" providerId="AD" clId="Web-{7404D908-6033-EDB4-2CAB-D4CA715E2D42}" dt="2026-08-24T16:55:06.768" v="5" actId="20577"/>
          <ac:spMkLst>
            <pc:docMk/>
            <pc:sldMk cId="4078868550" sldId="286"/>
            <ac:spMk id="2" creationId="{631350D8-6894-4BB8-8682-C78D7C8887ED}"/>
          </ac:spMkLst>
        </pc:spChg>
      </pc:sldChg>
    </pc:docChg>
  </pc:docChgLst>
  <pc:docChgLst>
    <pc:chgData name="Bedell, Hayley" userId="S::hbedell@bloomfieldtwpmi.gov::1c2c94f2-3246-43d8-bb3d-c0f0f18de0b1" providerId="AD" clId="Web-{B059B845-4ACA-C026-837F-E524FF545CC2}"/>
    <pc:docChg chg="modSld">
      <pc:chgData name="Bedell, Hayley" userId="S::hbedell@bloomfieldtwpmi.gov::1c2c94f2-3246-43d8-bb3d-c0f0f18de0b1" providerId="AD" clId="Web-{B059B845-4ACA-C026-837F-E524FF545CC2}" dt="2026-08-24T21:14:28.436" v="2" actId="1076"/>
      <pc:docMkLst>
        <pc:docMk/>
      </pc:docMkLst>
      <pc:sldChg chg="modSp">
        <pc:chgData name="Bedell, Hayley" userId="S::hbedell@bloomfieldtwpmi.gov::1c2c94f2-3246-43d8-bb3d-c0f0f18de0b1" providerId="AD" clId="Web-{B059B845-4ACA-C026-837F-E524FF545CC2}" dt="2026-08-24T21:14:28.436" v="2" actId="1076"/>
        <pc:sldMkLst>
          <pc:docMk/>
          <pc:sldMk cId="2165349414" sldId="300"/>
        </pc:sldMkLst>
        <pc:spChg chg="mod">
          <ac:chgData name="Bedell, Hayley" userId="S::hbedell@bloomfieldtwpmi.gov::1c2c94f2-3246-43d8-bb3d-c0f0f18de0b1" providerId="AD" clId="Web-{B059B845-4ACA-C026-837F-E524FF545CC2}" dt="2026-08-24T21:14:28.436" v="2" actId="1076"/>
          <ac:spMkLst>
            <pc:docMk/>
            <pc:sldMk cId="2165349414" sldId="300"/>
            <ac:spMk id="2" creationId="{631350D8-6894-4BB8-8682-C78D7C8887ED}"/>
          </ac:spMkLst>
        </pc:spChg>
        <pc:spChg chg="mod">
          <ac:chgData name="Bedell, Hayley" userId="S::hbedell@bloomfieldtwpmi.gov::1c2c94f2-3246-43d8-bb3d-c0f0f18de0b1" providerId="AD" clId="Web-{B059B845-4ACA-C026-837F-E524FF545CC2}" dt="2026-08-24T21:14:23.998" v="0" actId="20577"/>
          <ac:spMkLst>
            <pc:docMk/>
            <pc:sldMk cId="2165349414" sldId="300"/>
            <ac:spMk id="3" creationId="{915D917F-732E-465C-952E-0D26FBDF503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8_4CF94FBE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6_674371EE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9_92F60A3F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7_E3A39190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A_C8A5556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0_4CB1F2A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4_3E301AC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1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4_3E301AC1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400">
                <a:solidFill>
                  <a:schemeClr val="tx1"/>
                </a:solidFill>
                <a:latin typeface="Gill Sans MT" panose="020B0502020104020203" pitchFamily="34" charset="0"/>
              </a:rPr>
              <a:t>Turnout in Context</a:t>
            </a:r>
          </a:p>
          <a:p>
            <a:pPr>
              <a:defRPr/>
            </a:pPr>
            <a:r>
              <a:rPr lang="en-US"/>
              <a:t>(August</a:t>
            </a:r>
            <a:r>
              <a:rPr lang="en-US" baseline="0"/>
              <a:t> Primary History)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Sheet2!$Q$35</c:f>
              <c:strCache>
                <c:ptCount val="1"/>
                <c:pt idx="0">
                  <c:v>Turnout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xVal>
            <c:numRef>
              <c:f>Sheet2!$P$36:$P$42</c:f>
              <c:numCache>
                <c:formatCode>General</c:formatCode>
                <c:ptCount val="7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  <c:pt idx="5">
                  <c:v>2024</c:v>
                </c:pt>
                <c:pt idx="6">
                  <c:v>2026</c:v>
                </c:pt>
              </c:numCache>
            </c:numRef>
          </c:xVal>
          <c:yVal>
            <c:numRef>
              <c:f>Sheet2!$Q$36:$Q$42</c:f>
              <c:numCache>
                <c:formatCode>0.00%</c:formatCode>
                <c:ptCount val="7"/>
                <c:pt idx="0">
                  <c:v>0.26290000000000002</c:v>
                </c:pt>
                <c:pt idx="1">
                  <c:v>0.318</c:v>
                </c:pt>
                <c:pt idx="2">
                  <c:v>0.42880000000000001</c:v>
                </c:pt>
                <c:pt idx="3">
                  <c:v>0.47789999999999999</c:v>
                </c:pt>
                <c:pt idx="4">
                  <c:v>0.37719999999999998</c:v>
                </c:pt>
                <c:pt idx="5">
                  <c:v>0.31619999999999998</c:v>
                </c:pt>
                <c:pt idx="6">
                  <c:v>0.44290000000000002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B11-4D01-843F-3BAE4D418B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4666175"/>
        <c:axId val="501817359"/>
      </c:scatterChart>
      <c:valAx>
        <c:axId val="5046661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817359"/>
        <c:crosses val="autoZero"/>
        <c:crossBetween val="midCat"/>
      </c:valAx>
      <c:valAx>
        <c:axId val="5018173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466617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>
                <a:solidFill>
                  <a:schemeClr val="accent1"/>
                </a:solidFill>
                <a:latin typeface="Gill Sans MT" panose="020B0502020104020203" pitchFamily="34" charset="0"/>
              </a:rPr>
              <a:t>Breakdown </a:t>
            </a:r>
            <a:r>
              <a:rPr lang="en-US" sz="3200" b="1" baseline="0">
                <a:solidFill>
                  <a:schemeClr val="accent1"/>
                </a:solidFill>
                <a:latin typeface="Gill Sans MT" panose="020B0502020104020203" pitchFamily="34" charset="0"/>
              </a:rPr>
              <a:t>of  Total  Votes by  Voting Methods</a:t>
            </a:r>
            <a:endParaRPr lang="en-US" sz="3200" b="1">
              <a:solidFill>
                <a:schemeClr val="accent1"/>
              </a:solidFill>
              <a:latin typeface="Gill Sans MT" panose="020B0502020104020203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Sheet2!$D$42</c:f>
              <c:strCache>
                <c:ptCount val="1"/>
                <c:pt idx="0">
                  <c:v>Number of Voters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CF-4946-99C5-13D8B831D88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CF-4946-99C5-13D8B831D88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8CF-4946-99C5-13D8B831D889}"/>
              </c:ext>
            </c:extLst>
          </c:dPt>
          <c:dLbls>
            <c:dLbl>
              <c:idx val="0"/>
              <c:layout>
                <c:manualLayout>
                  <c:x val="-4.2688237146913423E-2"/>
                  <c:y val="0.1520406578823847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Early</a:t>
                    </a:r>
                    <a:endParaRPr lang="en-US" b="1" baseline="0"/>
                  </a:p>
                  <a:p>
                    <a:fld id="{7666DE4D-E095-4B34-9B6F-35DCFD50AA86}" type="PERCENTAGE">
                      <a:rPr lang="en-US" baseline="0" smtClean="0"/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8CF-4946-99C5-13D8B831D889}"/>
                </c:ext>
              </c:extLst>
            </c:dLbl>
            <c:dLbl>
              <c:idx val="1"/>
              <c:layout>
                <c:manualLayout>
                  <c:x val="-0.13022696063805117"/>
                  <c:y val="-0.26121645646338543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Absentee</a:t>
                    </a:r>
                    <a:endParaRPr lang="en-US" b="1" baseline="0"/>
                  </a:p>
                  <a:p>
                    <a:fld id="{0C3875F5-7777-4D5B-8106-132B01B47016}" type="PERCENTAGE">
                      <a:rPr lang="en-US" baseline="0" smtClean="0"/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8CF-4946-99C5-13D8B831D889}"/>
                </c:ext>
              </c:extLst>
            </c:dLbl>
            <c:dLbl>
              <c:idx val="2"/>
              <c:layout>
                <c:manualLayout>
                  <c:x val="0.13674566224276496"/>
                  <c:y val="0.18135358988813882"/>
                </c:manualLayout>
              </c:layout>
              <c:tx>
                <c:rich>
                  <a:bodyPr/>
                  <a:lstStyle/>
                  <a:p>
                    <a:r>
                      <a:rPr lang="en-US" b="1" baseline="0"/>
                      <a:t>Precinct</a:t>
                    </a:r>
                  </a:p>
                  <a:p>
                    <a:fld id="{DDDD5313-DBB4-4BF9-AC17-9B5EC5A04028}" type="PERCENTAGE">
                      <a:rPr lang="en-US" baseline="0" smtClean="0"/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8CF-4946-99C5-13D8B831D8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bg1"/>
                    </a:solidFill>
                    <a:latin typeface="Gill Sans MT" panose="020B05020201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Sheet2!$C$43:$C$45</c:f>
              <c:strCache>
                <c:ptCount val="3"/>
                <c:pt idx="0">
                  <c:v>Early Voting</c:v>
                </c:pt>
                <c:pt idx="1">
                  <c:v>Absentee Voting</c:v>
                </c:pt>
                <c:pt idx="2">
                  <c:v>In the Precinct</c:v>
                </c:pt>
              </c:strCache>
            </c:strRef>
          </c:cat>
          <c:val>
            <c:numRef>
              <c:f>Sheet2!$D$43:$D$45</c:f>
              <c:numCache>
                <c:formatCode>General</c:formatCode>
                <c:ptCount val="3"/>
                <c:pt idx="0">
                  <c:v>1509</c:v>
                </c:pt>
                <c:pt idx="1">
                  <c:v>10375</c:v>
                </c:pt>
                <c:pt idx="2">
                  <c:v>5136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8CF-4946-99C5-13D8B831D889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>
                <a:solidFill>
                  <a:schemeClr val="tx1"/>
                </a:solidFill>
                <a:latin typeface="Gill Sans MT" panose="020B0502020104020203" pitchFamily="34" charset="0"/>
              </a:rPr>
              <a:t>Frequency of Ballot Action by Precinct on Election Day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Sheet1!$D$2</c:f>
              <c:strCache>
                <c:ptCount val="1"/>
                <c:pt idx="0">
                  <c:v>Converted AV Ballots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val>
            <c:numRef>
              <c:f>Sheet1!$D$3:$D$14</c:f>
              <c:numCache>
                <c:formatCode>General</c:formatCode>
                <c:ptCount val="12"/>
                <c:pt idx="0">
                  <c:v>5</c:v>
                </c:pt>
                <c:pt idx="1">
                  <c:v>9</c:v>
                </c:pt>
                <c:pt idx="2">
                  <c:v>29</c:v>
                </c:pt>
                <c:pt idx="3">
                  <c:v>7</c:v>
                </c:pt>
                <c:pt idx="4">
                  <c:v>12</c:v>
                </c:pt>
                <c:pt idx="5">
                  <c:v>16</c:v>
                </c:pt>
                <c:pt idx="6">
                  <c:v>11</c:v>
                </c:pt>
                <c:pt idx="7">
                  <c:v>28</c:v>
                </c:pt>
                <c:pt idx="8">
                  <c:v>29</c:v>
                </c:pt>
                <c:pt idx="9">
                  <c:v>10</c:v>
                </c:pt>
                <c:pt idx="10">
                  <c:v>20</c:v>
                </c:pt>
                <c:pt idx="11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C1-46AA-8FAB-D13720356CBB}"/>
            </c:ext>
          </c:extLst>
        </c:ser>
        <c:ser>
          <c:idx val="1"/>
          <c:order val="1"/>
          <c:tx>
            <c:strRef>
              <c:f>Sheet1!$E$2</c:f>
              <c:strCache>
                <c:ptCount val="1"/>
                <c:pt idx="0">
                  <c:v>Rejected AV Ballots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val>
            <c:numRef>
              <c:f>Sheet1!$E$3:$E$14</c:f>
              <c:numCache>
                <c:formatCode>General</c:formatCode>
                <c:ptCount val="12"/>
                <c:pt idx="0">
                  <c:v>14</c:v>
                </c:pt>
                <c:pt idx="1">
                  <c:v>9</c:v>
                </c:pt>
                <c:pt idx="2">
                  <c:v>32</c:v>
                </c:pt>
                <c:pt idx="3">
                  <c:v>5</c:v>
                </c:pt>
                <c:pt idx="4">
                  <c:v>33</c:v>
                </c:pt>
                <c:pt idx="5">
                  <c:v>19</c:v>
                </c:pt>
                <c:pt idx="6">
                  <c:v>36</c:v>
                </c:pt>
                <c:pt idx="7">
                  <c:v>28</c:v>
                </c:pt>
                <c:pt idx="8">
                  <c:v>48</c:v>
                </c:pt>
                <c:pt idx="9">
                  <c:v>21</c:v>
                </c:pt>
                <c:pt idx="10">
                  <c:v>39</c:v>
                </c:pt>
                <c:pt idx="1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C1-46AA-8FAB-D13720356C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24102063"/>
        <c:axId val="363800079"/>
        <c:axId val="0"/>
      </c:bar3DChart>
      <c:catAx>
        <c:axId val="524102063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3800079"/>
        <c:crosses val="autoZero"/>
        <c:auto val="1"/>
        <c:lblAlgn val="ctr"/>
        <c:lblOffset val="100"/>
        <c:noMultiLvlLbl val="0"/>
      </c:catAx>
      <c:valAx>
        <c:axId val="3638000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102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>
                <a:solidFill>
                  <a:schemeClr val="tx1"/>
                </a:solidFill>
                <a:latin typeface="Gill Sans MT" panose="020B0502020104020203" pitchFamily="34" charset="0"/>
              </a:rPr>
              <a:t>Utilization of early voting by Township</a:t>
            </a:r>
            <a:r>
              <a:rPr lang="en-US" sz="3600" baseline="0">
                <a:solidFill>
                  <a:schemeClr val="tx1"/>
                </a:solidFill>
                <a:latin typeface="Gill Sans MT" panose="020B0502020104020203" pitchFamily="34" charset="0"/>
              </a:rPr>
              <a:t> Residents</a:t>
            </a:r>
            <a:endParaRPr lang="en-US" sz="3600">
              <a:solidFill>
                <a:schemeClr val="tx1"/>
              </a:solidFill>
              <a:latin typeface="Gill Sans MT" panose="020B0502020104020203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0"/>
      <c:rotY val="0"/>
      <c:depthPercent val="100"/>
      <c:rAngAx val="0"/>
    </c:view3D>
    <c:floor>
      <c:thickness val="0"/>
      <c:spPr>
        <a:solidFill>
          <a:schemeClr val="lt1"/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Sheet3!$J$10</c:f>
              <c:strCache>
                <c:ptCount val="1"/>
                <c:pt idx="0">
                  <c:v>2026 August EV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accent1"/>
              </a:solidFill>
            </a:ln>
            <a:effectLst/>
            <a:sp3d>
              <a:contourClr>
                <a:schemeClr val="accent1"/>
              </a:contourClr>
            </a:sp3d>
          </c:spPr>
          <c:invertIfNegative val="0"/>
          <c:cat>
            <c:strRef>
              <c:f>Sheet3!$K$9:$L$9</c:f>
              <c:strCache>
                <c:ptCount val="2"/>
                <c:pt idx="0">
                  <c:v>Bloomfield Twp. Library</c:v>
                </c:pt>
                <c:pt idx="1">
                  <c:v>Central Early Voting Site</c:v>
                </c:pt>
              </c:strCache>
            </c:strRef>
          </c:cat>
          <c:val>
            <c:numRef>
              <c:f>Sheet3!$K$10:$L$10</c:f>
              <c:numCache>
                <c:formatCode>General</c:formatCode>
                <c:ptCount val="2"/>
                <c:pt idx="0">
                  <c:v>1502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72-4DA8-B05C-02E9B81A7CC7}"/>
            </c:ext>
          </c:extLst>
        </c:ser>
        <c:ser>
          <c:idx val="1"/>
          <c:order val="1"/>
          <c:tx>
            <c:strRef>
              <c:f>Sheet3!$J$11</c:f>
              <c:strCache>
                <c:ptCount val="1"/>
                <c:pt idx="0">
                  <c:v>2024 August EV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accent2"/>
              </a:solidFill>
            </a:ln>
            <a:effectLst/>
            <a:sp3d>
              <a:contourClr>
                <a:schemeClr val="accent2"/>
              </a:contourClr>
            </a:sp3d>
          </c:spPr>
          <c:invertIfNegative val="0"/>
          <c:cat>
            <c:strRef>
              <c:f>Sheet3!$K$9:$L$9</c:f>
              <c:strCache>
                <c:ptCount val="2"/>
                <c:pt idx="0">
                  <c:v>Bloomfield Twp. Library</c:v>
                </c:pt>
                <c:pt idx="1">
                  <c:v>Central Early Voting Site</c:v>
                </c:pt>
              </c:strCache>
            </c:strRef>
          </c:cat>
          <c:val>
            <c:numRef>
              <c:f>Sheet3!$K$11:$L$11</c:f>
              <c:numCache>
                <c:formatCode>General</c:formatCode>
                <c:ptCount val="2"/>
                <c:pt idx="0">
                  <c:v>542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72-4DA8-B05C-02E9B81A7C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0"/>
        <c:shape val="box"/>
        <c:axId val="70464864"/>
        <c:axId val="2027528720"/>
        <c:axId val="0"/>
      </c:bar3DChart>
      <c:catAx>
        <c:axId val="7046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2027528720"/>
        <c:crosses val="autoZero"/>
        <c:auto val="1"/>
        <c:lblAlgn val="ctr"/>
        <c:lblOffset val="100"/>
        <c:noMultiLvlLbl val="0"/>
      </c:catAx>
      <c:valAx>
        <c:axId val="20275287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70464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65259556102762"/>
          <c:y val="0.33467271008523125"/>
          <c:w val="0.26967802291079679"/>
          <c:h val="0.117707460309221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Gill Sans MT" panose="020B05020201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>
                <a:solidFill>
                  <a:schemeClr val="tx1"/>
                </a:solidFill>
                <a:latin typeface="Gill Sans MT" panose="020B0502020104020203" pitchFamily="34" charset="0"/>
              </a:rPr>
              <a:t>Daily</a:t>
            </a:r>
            <a:r>
              <a:rPr lang="en-US" sz="4000" b="1" baseline="0">
                <a:solidFill>
                  <a:schemeClr val="tx1"/>
                </a:solidFill>
                <a:latin typeface="Gill Sans MT" panose="020B0502020104020203" pitchFamily="34" charset="0"/>
              </a:rPr>
              <a:t> Absentee Returns by Type</a:t>
            </a:r>
            <a:endParaRPr lang="en-US" sz="4000" b="1">
              <a:solidFill>
                <a:schemeClr val="tx1"/>
              </a:solidFill>
              <a:latin typeface="Gill Sans MT" panose="020B0502020104020203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Sheet1!$B$7</c:f>
              <c:strCache>
                <c:ptCount val="1"/>
                <c:pt idx="0">
                  <c:v>Post Office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Sheet1!$A$8:$A$33</c:f>
              <c:numCache>
                <c:formatCode>d\-mmm</c:formatCode>
                <c:ptCount val="26"/>
                <c:pt idx="0">
                  <c:v>46197</c:v>
                </c:pt>
                <c:pt idx="1">
                  <c:v>46198</c:v>
                </c:pt>
                <c:pt idx="2">
                  <c:v>46202</c:v>
                </c:pt>
                <c:pt idx="3">
                  <c:v>46203</c:v>
                </c:pt>
                <c:pt idx="4">
                  <c:v>46204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46216</c:v>
                </c:pt>
                <c:pt idx="10">
                  <c:v>46217</c:v>
                </c:pt>
                <c:pt idx="11">
                  <c:v>46218</c:v>
                </c:pt>
                <c:pt idx="12">
                  <c:v>46219</c:v>
                </c:pt>
                <c:pt idx="13">
                  <c:v>46223</c:v>
                </c:pt>
                <c:pt idx="14">
                  <c:v>46224</c:v>
                </c:pt>
                <c:pt idx="15">
                  <c:v>46225</c:v>
                </c:pt>
                <c:pt idx="16">
                  <c:v>46226</c:v>
                </c:pt>
                <c:pt idx="17">
                  <c:v>46227</c:v>
                </c:pt>
                <c:pt idx="18">
                  <c:v>46230</c:v>
                </c:pt>
                <c:pt idx="19">
                  <c:v>46231</c:v>
                </c:pt>
                <c:pt idx="20">
                  <c:v>46232</c:v>
                </c:pt>
                <c:pt idx="21">
                  <c:v>46233</c:v>
                </c:pt>
                <c:pt idx="22">
                  <c:v>46234</c:v>
                </c:pt>
                <c:pt idx="23">
                  <c:v>46235</c:v>
                </c:pt>
                <c:pt idx="24">
                  <c:v>46237</c:v>
                </c:pt>
                <c:pt idx="25">
                  <c:v>46238</c:v>
                </c:pt>
              </c:numCache>
            </c:numRef>
          </c:cat>
          <c:val>
            <c:numRef>
              <c:f>Sheet1!$B$8:$B$33</c:f>
              <c:numCache>
                <c:formatCode>General</c:formatCode>
                <c:ptCount val="26"/>
                <c:pt idx="2">
                  <c:v>337</c:v>
                </c:pt>
                <c:pt idx="3">
                  <c:v>15</c:v>
                </c:pt>
                <c:pt idx="4">
                  <c:v>163</c:v>
                </c:pt>
                <c:pt idx="5">
                  <c:v>384</c:v>
                </c:pt>
                <c:pt idx="6">
                  <c:v>2</c:v>
                </c:pt>
                <c:pt idx="7">
                  <c:v>160</c:v>
                </c:pt>
                <c:pt idx="8">
                  <c:v>126</c:v>
                </c:pt>
                <c:pt idx="9">
                  <c:v>185</c:v>
                </c:pt>
                <c:pt idx="10">
                  <c:v>126</c:v>
                </c:pt>
                <c:pt idx="11">
                  <c:v>111</c:v>
                </c:pt>
                <c:pt idx="12">
                  <c:v>89</c:v>
                </c:pt>
                <c:pt idx="13">
                  <c:v>231</c:v>
                </c:pt>
                <c:pt idx="14">
                  <c:v>53</c:v>
                </c:pt>
                <c:pt idx="15">
                  <c:v>106</c:v>
                </c:pt>
                <c:pt idx="16">
                  <c:v>120</c:v>
                </c:pt>
                <c:pt idx="17">
                  <c:v>15</c:v>
                </c:pt>
                <c:pt idx="18">
                  <c:v>315</c:v>
                </c:pt>
                <c:pt idx="19">
                  <c:v>7</c:v>
                </c:pt>
                <c:pt idx="20">
                  <c:v>92</c:v>
                </c:pt>
                <c:pt idx="21">
                  <c:v>92</c:v>
                </c:pt>
                <c:pt idx="22">
                  <c:v>113</c:v>
                </c:pt>
                <c:pt idx="23">
                  <c:v>103</c:v>
                </c:pt>
                <c:pt idx="24">
                  <c:v>138</c:v>
                </c:pt>
                <c:pt idx="25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41-41FD-AE46-DFF5EAD949A7}"/>
            </c:ext>
          </c:extLst>
        </c:ser>
        <c:ser>
          <c:idx val="1"/>
          <c:order val="1"/>
          <c:tx>
            <c:strRef>
              <c:f>Sheet1!$C$7</c:f>
              <c:strCache>
                <c:ptCount val="1"/>
                <c:pt idx="0">
                  <c:v>Counter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Sheet1!$A$8:$A$33</c:f>
              <c:numCache>
                <c:formatCode>d\-mmm</c:formatCode>
                <c:ptCount val="26"/>
                <c:pt idx="0">
                  <c:v>46197</c:v>
                </c:pt>
                <c:pt idx="1">
                  <c:v>46198</c:v>
                </c:pt>
                <c:pt idx="2">
                  <c:v>46202</c:v>
                </c:pt>
                <c:pt idx="3">
                  <c:v>46203</c:v>
                </c:pt>
                <c:pt idx="4">
                  <c:v>46204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46216</c:v>
                </c:pt>
                <c:pt idx="10">
                  <c:v>46217</c:v>
                </c:pt>
                <c:pt idx="11">
                  <c:v>46218</c:v>
                </c:pt>
                <c:pt idx="12">
                  <c:v>46219</c:v>
                </c:pt>
                <c:pt idx="13">
                  <c:v>46223</c:v>
                </c:pt>
                <c:pt idx="14">
                  <c:v>46224</c:v>
                </c:pt>
                <c:pt idx="15">
                  <c:v>46225</c:v>
                </c:pt>
                <c:pt idx="16">
                  <c:v>46226</c:v>
                </c:pt>
                <c:pt idx="17">
                  <c:v>46227</c:v>
                </c:pt>
                <c:pt idx="18">
                  <c:v>46230</c:v>
                </c:pt>
                <c:pt idx="19">
                  <c:v>46231</c:v>
                </c:pt>
                <c:pt idx="20">
                  <c:v>46232</c:v>
                </c:pt>
                <c:pt idx="21">
                  <c:v>46233</c:v>
                </c:pt>
                <c:pt idx="22">
                  <c:v>46234</c:v>
                </c:pt>
                <c:pt idx="23">
                  <c:v>46235</c:v>
                </c:pt>
                <c:pt idx="24">
                  <c:v>46237</c:v>
                </c:pt>
                <c:pt idx="25">
                  <c:v>46238</c:v>
                </c:pt>
              </c:numCache>
            </c:numRef>
          </c:cat>
          <c:val>
            <c:numRef>
              <c:f>Sheet1!$C$8:$C$33</c:f>
              <c:numCache>
                <c:formatCode>General</c:formatCode>
                <c:ptCount val="26"/>
                <c:pt idx="0">
                  <c:v>3</c:v>
                </c:pt>
                <c:pt idx="3">
                  <c:v>6</c:v>
                </c:pt>
                <c:pt idx="4">
                  <c:v>8</c:v>
                </c:pt>
                <c:pt idx="5">
                  <c:v>35</c:v>
                </c:pt>
                <c:pt idx="6">
                  <c:v>36</c:v>
                </c:pt>
                <c:pt idx="7">
                  <c:v>36</c:v>
                </c:pt>
                <c:pt idx="8">
                  <c:v>52</c:v>
                </c:pt>
                <c:pt idx="9">
                  <c:v>34</c:v>
                </c:pt>
                <c:pt idx="10">
                  <c:v>49</c:v>
                </c:pt>
                <c:pt idx="11">
                  <c:v>29</c:v>
                </c:pt>
                <c:pt idx="12">
                  <c:v>16</c:v>
                </c:pt>
                <c:pt idx="13">
                  <c:v>55</c:v>
                </c:pt>
                <c:pt idx="14">
                  <c:v>105</c:v>
                </c:pt>
                <c:pt idx="15">
                  <c:v>23</c:v>
                </c:pt>
                <c:pt idx="16">
                  <c:v>94</c:v>
                </c:pt>
                <c:pt idx="17">
                  <c:v>35</c:v>
                </c:pt>
                <c:pt idx="18">
                  <c:v>42</c:v>
                </c:pt>
                <c:pt idx="19">
                  <c:v>132</c:v>
                </c:pt>
                <c:pt idx="20">
                  <c:v>148</c:v>
                </c:pt>
                <c:pt idx="21">
                  <c:v>110</c:v>
                </c:pt>
                <c:pt idx="22">
                  <c:v>86</c:v>
                </c:pt>
                <c:pt idx="23">
                  <c:v>81</c:v>
                </c:pt>
                <c:pt idx="24">
                  <c:v>194</c:v>
                </c:pt>
                <c:pt idx="25">
                  <c:v>350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41-41FD-AE46-DFF5EAD949A7}"/>
            </c:ext>
          </c:extLst>
        </c:ser>
        <c:ser>
          <c:idx val="2"/>
          <c:order val="2"/>
          <c:tx>
            <c:strRef>
              <c:f>Sheet1!$D$7</c:f>
              <c:strCache>
                <c:ptCount val="1"/>
                <c:pt idx="0">
                  <c:v>Lobby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Sheet1!$A$8:$A$33</c:f>
              <c:numCache>
                <c:formatCode>d\-mmm</c:formatCode>
                <c:ptCount val="26"/>
                <c:pt idx="0">
                  <c:v>46197</c:v>
                </c:pt>
                <c:pt idx="1">
                  <c:v>46198</c:v>
                </c:pt>
                <c:pt idx="2">
                  <c:v>46202</c:v>
                </c:pt>
                <c:pt idx="3">
                  <c:v>46203</c:v>
                </c:pt>
                <c:pt idx="4">
                  <c:v>46204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46216</c:v>
                </c:pt>
                <c:pt idx="10">
                  <c:v>46217</c:v>
                </c:pt>
                <c:pt idx="11">
                  <c:v>46218</c:v>
                </c:pt>
                <c:pt idx="12">
                  <c:v>46219</c:v>
                </c:pt>
                <c:pt idx="13">
                  <c:v>46223</c:v>
                </c:pt>
                <c:pt idx="14">
                  <c:v>46224</c:v>
                </c:pt>
                <c:pt idx="15">
                  <c:v>46225</c:v>
                </c:pt>
                <c:pt idx="16">
                  <c:v>46226</c:v>
                </c:pt>
                <c:pt idx="17">
                  <c:v>46227</c:v>
                </c:pt>
                <c:pt idx="18">
                  <c:v>46230</c:v>
                </c:pt>
                <c:pt idx="19">
                  <c:v>46231</c:v>
                </c:pt>
                <c:pt idx="20">
                  <c:v>46232</c:v>
                </c:pt>
                <c:pt idx="21">
                  <c:v>46233</c:v>
                </c:pt>
                <c:pt idx="22">
                  <c:v>46234</c:v>
                </c:pt>
                <c:pt idx="23">
                  <c:v>46235</c:v>
                </c:pt>
                <c:pt idx="24">
                  <c:v>46237</c:v>
                </c:pt>
                <c:pt idx="25">
                  <c:v>46238</c:v>
                </c:pt>
              </c:numCache>
            </c:numRef>
          </c:cat>
          <c:val>
            <c:numRef>
              <c:f>Sheet1!$D$8:$D$33</c:f>
              <c:numCache>
                <c:formatCode>General</c:formatCode>
                <c:ptCount val="26"/>
                <c:pt idx="1">
                  <c:v>28</c:v>
                </c:pt>
                <c:pt idx="2">
                  <c:v>93</c:v>
                </c:pt>
                <c:pt idx="3">
                  <c:v>65</c:v>
                </c:pt>
                <c:pt idx="4">
                  <c:v>55</c:v>
                </c:pt>
                <c:pt idx="5">
                  <c:v>161</c:v>
                </c:pt>
                <c:pt idx="6">
                  <c:v>62</c:v>
                </c:pt>
                <c:pt idx="7">
                  <c:v>33</c:v>
                </c:pt>
                <c:pt idx="8">
                  <c:v>50</c:v>
                </c:pt>
                <c:pt idx="9">
                  <c:v>151</c:v>
                </c:pt>
                <c:pt idx="10">
                  <c:v>64</c:v>
                </c:pt>
                <c:pt idx="11">
                  <c:v>35</c:v>
                </c:pt>
                <c:pt idx="12">
                  <c:v>34</c:v>
                </c:pt>
                <c:pt idx="13">
                  <c:v>208</c:v>
                </c:pt>
                <c:pt idx="14">
                  <c:v>128</c:v>
                </c:pt>
                <c:pt idx="15">
                  <c:v>47</c:v>
                </c:pt>
                <c:pt idx="16">
                  <c:v>121</c:v>
                </c:pt>
                <c:pt idx="17">
                  <c:v>77</c:v>
                </c:pt>
                <c:pt idx="18">
                  <c:v>197</c:v>
                </c:pt>
                <c:pt idx="19">
                  <c:v>180</c:v>
                </c:pt>
                <c:pt idx="20">
                  <c:v>87</c:v>
                </c:pt>
                <c:pt idx="21">
                  <c:v>83</c:v>
                </c:pt>
                <c:pt idx="22">
                  <c:v>262</c:v>
                </c:pt>
                <c:pt idx="23">
                  <c:v>117</c:v>
                </c:pt>
                <c:pt idx="24">
                  <c:v>526</c:v>
                </c:pt>
                <c:pt idx="25">
                  <c:v>530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641-41FD-AE46-DFF5EAD949A7}"/>
            </c:ext>
          </c:extLst>
        </c:ser>
        <c:ser>
          <c:idx val="3"/>
          <c:order val="3"/>
          <c:tx>
            <c:strRef>
              <c:f>Sheet1!$E$7</c:f>
              <c:strCache>
                <c:ptCount val="1"/>
                <c:pt idx="0">
                  <c:v>Town Hall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Sheet1!$A$8:$A$33</c:f>
              <c:numCache>
                <c:formatCode>d\-mmm</c:formatCode>
                <c:ptCount val="26"/>
                <c:pt idx="0">
                  <c:v>46197</c:v>
                </c:pt>
                <c:pt idx="1">
                  <c:v>46198</c:v>
                </c:pt>
                <c:pt idx="2">
                  <c:v>46202</c:v>
                </c:pt>
                <c:pt idx="3">
                  <c:v>46203</c:v>
                </c:pt>
                <c:pt idx="4">
                  <c:v>46204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46216</c:v>
                </c:pt>
                <c:pt idx="10">
                  <c:v>46217</c:v>
                </c:pt>
                <c:pt idx="11">
                  <c:v>46218</c:v>
                </c:pt>
                <c:pt idx="12">
                  <c:v>46219</c:v>
                </c:pt>
                <c:pt idx="13">
                  <c:v>46223</c:v>
                </c:pt>
                <c:pt idx="14">
                  <c:v>46224</c:v>
                </c:pt>
                <c:pt idx="15">
                  <c:v>46225</c:v>
                </c:pt>
                <c:pt idx="16">
                  <c:v>46226</c:v>
                </c:pt>
                <c:pt idx="17">
                  <c:v>46227</c:v>
                </c:pt>
                <c:pt idx="18">
                  <c:v>46230</c:v>
                </c:pt>
                <c:pt idx="19">
                  <c:v>46231</c:v>
                </c:pt>
                <c:pt idx="20">
                  <c:v>46232</c:v>
                </c:pt>
                <c:pt idx="21">
                  <c:v>46233</c:v>
                </c:pt>
                <c:pt idx="22">
                  <c:v>46234</c:v>
                </c:pt>
                <c:pt idx="23">
                  <c:v>46235</c:v>
                </c:pt>
                <c:pt idx="24">
                  <c:v>46237</c:v>
                </c:pt>
                <c:pt idx="25">
                  <c:v>46238</c:v>
                </c:pt>
              </c:numCache>
            </c:numRef>
          </c:cat>
          <c:val>
            <c:numRef>
              <c:f>Sheet1!$E$8:$E$33</c:f>
              <c:numCache>
                <c:formatCode>General</c:formatCode>
                <c:ptCount val="26"/>
                <c:pt idx="1">
                  <c:v>2</c:v>
                </c:pt>
                <c:pt idx="2">
                  <c:v>40</c:v>
                </c:pt>
                <c:pt idx="3">
                  <c:v>7</c:v>
                </c:pt>
                <c:pt idx="4">
                  <c:v>5</c:v>
                </c:pt>
                <c:pt idx="5">
                  <c:v>30</c:v>
                </c:pt>
                <c:pt idx="6">
                  <c:v>12</c:v>
                </c:pt>
                <c:pt idx="7">
                  <c:v>15</c:v>
                </c:pt>
                <c:pt idx="8">
                  <c:v>4</c:v>
                </c:pt>
                <c:pt idx="9">
                  <c:v>59</c:v>
                </c:pt>
                <c:pt idx="10">
                  <c:v>21</c:v>
                </c:pt>
                <c:pt idx="11">
                  <c:v>7</c:v>
                </c:pt>
                <c:pt idx="12">
                  <c:v>4</c:v>
                </c:pt>
                <c:pt idx="13">
                  <c:v>44</c:v>
                </c:pt>
                <c:pt idx="14">
                  <c:v>20</c:v>
                </c:pt>
                <c:pt idx="15">
                  <c:v>9</c:v>
                </c:pt>
                <c:pt idx="16">
                  <c:v>9</c:v>
                </c:pt>
                <c:pt idx="17">
                  <c:v>15</c:v>
                </c:pt>
                <c:pt idx="18">
                  <c:v>51</c:v>
                </c:pt>
                <c:pt idx="19">
                  <c:v>24</c:v>
                </c:pt>
                <c:pt idx="20">
                  <c:v>23</c:v>
                </c:pt>
                <c:pt idx="21">
                  <c:v>48</c:v>
                </c:pt>
                <c:pt idx="22">
                  <c:v>49</c:v>
                </c:pt>
                <c:pt idx="23">
                  <c:v>27</c:v>
                </c:pt>
                <c:pt idx="24">
                  <c:v>140</c:v>
                </c:pt>
                <c:pt idx="25">
                  <c:v>232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641-41FD-AE46-DFF5EAD949A7}"/>
            </c:ext>
          </c:extLst>
        </c:ser>
        <c:ser>
          <c:idx val="4"/>
          <c:order val="4"/>
          <c:tx>
            <c:strRef>
              <c:f>Sheet1!$F$7</c:f>
              <c:strCache>
                <c:ptCount val="1"/>
                <c:pt idx="0">
                  <c:v>Westview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Sheet1!$A$8:$A$33</c:f>
              <c:numCache>
                <c:formatCode>d\-mmm</c:formatCode>
                <c:ptCount val="26"/>
                <c:pt idx="0">
                  <c:v>46197</c:v>
                </c:pt>
                <c:pt idx="1">
                  <c:v>46198</c:v>
                </c:pt>
                <c:pt idx="2">
                  <c:v>46202</c:v>
                </c:pt>
                <c:pt idx="3">
                  <c:v>46203</c:v>
                </c:pt>
                <c:pt idx="4">
                  <c:v>46204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46216</c:v>
                </c:pt>
                <c:pt idx="10">
                  <c:v>46217</c:v>
                </c:pt>
                <c:pt idx="11">
                  <c:v>46218</c:v>
                </c:pt>
                <c:pt idx="12">
                  <c:v>46219</c:v>
                </c:pt>
                <c:pt idx="13">
                  <c:v>46223</c:v>
                </c:pt>
                <c:pt idx="14">
                  <c:v>46224</c:v>
                </c:pt>
                <c:pt idx="15">
                  <c:v>46225</c:v>
                </c:pt>
                <c:pt idx="16">
                  <c:v>46226</c:v>
                </c:pt>
                <c:pt idx="17">
                  <c:v>46227</c:v>
                </c:pt>
                <c:pt idx="18">
                  <c:v>46230</c:v>
                </c:pt>
                <c:pt idx="19">
                  <c:v>46231</c:v>
                </c:pt>
                <c:pt idx="20">
                  <c:v>46232</c:v>
                </c:pt>
                <c:pt idx="21">
                  <c:v>46233</c:v>
                </c:pt>
                <c:pt idx="22">
                  <c:v>46234</c:v>
                </c:pt>
                <c:pt idx="23">
                  <c:v>46235</c:v>
                </c:pt>
                <c:pt idx="24">
                  <c:v>46237</c:v>
                </c:pt>
                <c:pt idx="25">
                  <c:v>46238</c:v>
                </c:pt>
              </c:numCache>
            </c:numRef>
          </c:cat>
          <c:val>
            <c:numRef>
              <c:f>Sheet1!$F$8:$F$33</c:f>
              <c:numCache>
                <c:formatCode>General</c:formatCode>
                <c:ptCount val="26"/>
                <c:pt idx="1">
                  <c:v>2</c:v>
                </c:pt>
                <c:pt idx="2">
                  <c:v>11</c:v>
                </c:pt>
                <c:pt idx="3">
                  <c:v>15</c:v>
                </c:pt>
                <c:pt idx="4">
                  <c:v>4</c:v>
                </c:pt>
                <c:pt idx="5">
                  <c:v>18</c:v>
                </c:pt>
                <c:pt idx="6">
                  <c:v>4</c:v>
                </c:pt>
                <c:pt idx="7">
                  <c:v>3</c:v>
                </c:pt>
                <c:pt idx="8">
                  <c:v>6</c:v>
                </c:pt>
                <c:pt idx="9">
                  <c:v>18</c:v>
                </c:pt>
                <c:pt idx="10">
                  <c:v>1</c:v>
                </c:pt>
                <c:pt idx="11">
                  <c:v>5</c:v>
                </c:pt>
                <c:pt idx="12">
                  <c:v>7</c:v>
                </c:pt>
                <c:pt idx="13">
                  <c:v>22</c:v>
                </c:pt>
                <c:pt idx="14">
                  <c:v>10</c:v>
                </c:pt>
                <c:pt idx="15">
                  <c:v>16</c:v>
                </c:pt>
                <c:pt idx="16">
                  <c:v>10</c:v>
                </c:pt>
                <c:pt idx="17">
                  <c:v>11</c:v>
                </c:pt>
                <c:pt idx="18">
                  <c:v>47</c:v>
                </c:pt>
                <c:pt idx="19">
                  <c:v>12</c:v>
                </c:pt>
                <c:pt idx="20">
                  <c:v>20</c:v>
                </c:pt>
                <c:pt idx="21">
                  <c:v>20</c:v>
                </c:pt>
                <c:pt idx="22">
                  <c:v>22</c:v>
                </c:pt>
                <c:pt idx="23">
                  <c:v>40</c:v>
                </c:pt>
                <c:pt idx="24">
                  <c:v>115</c:v>
                </c:pt>
                <c:pt idx="25">
                  <c:v>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641-41FD-AE46-DFF5EAD949A7}"/>
            </c:ext>
          </c:extLst>
        </c:ser>
        <c:ser>
          <c:idx val="5"/>
          <c:order val="5"/>
          <c:tx>
            <c:strRef>
              <c:f>Sheet1!$G$7</c:f>
              <c:strCache>
                <c:ptCount val="1"/>
                <c:pt idx="0">
                  <c:v>Village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Sheet1!$A$8:$A$33</c:f>
              <c:numCache>
                <c:formatCode>d\-mmm</c:formatCode>
                <c:ptCount val="26"/>
                <c:pt idx="0">
                  <c:v>46197</c:v>
                </c:pt>
                <c:pt idx="1">
                  <c:v>46198</c:v>
                </c:pt>
                <c:pt idx="2">
                  <c:v>46202</c:v>
                </c:pt>
                <c:pt idx="3">
                  <c:v>46203</c:v>
                </c:pt>
                <c:pt idx="4">
                  <c:v>46204</c:v>
                </c:pt>
                <c:pt idx="5">
                  <c:v>46209</c:v>
                </c:pt>
                <c:pt idx="6">
                  <c:v>46210</c:v>
                </c:pt>
                <c:pt idx="7">
                  <c:v>46211</c:v>
                </c:pt>
                <c:pt idx="8">
                  <c:v>46212</c:v>
                </c:pt>
                <c:pt idx="9">
                  <c:v>46216</c:v>
                </c:pt>
                <c:pt idx="10">
                  <c:v>46217</c:v>
                </c:pt>
                <c:pt idx="11">
                  <c:v>46218</c:v>
                </c:pt>
                <c:pt idx="12">
                  <c:v>46219</c:v>
                </c:pt>
                <c:pt idx="13">
                  <c:v>46223</c:v>
                </c:pt>
                <c:pt idx="14">
                  <c:v>46224</c:v>
                </c:pt>
                <c:pt idx="15">
                  <c:v>46225</c:v>
                </c:pt>
                <c:pt idx="16">
                  <c:v>46226</c:v>
                </c:pt>
                <c:pt idx="17">
                  <c:v>46227</c:v>
                </c:pt>
                <c:pt idx="18">
                  <c:v>46230</c:v>
                </c:pt>
                <c:pt idx="19">
                  <c:v>46231</c:v>
                </c:pt>
                <c:pt idx="20">
                  <c:v>46232</c:v>
                </c:pt>
                <c:pt idx="21">
                  <c:v>46233</c:v>
                </c:pt>
                <c:pt idx="22">
                  <c:v>46234</c:v>
                </c:pt>
                <c:pt idx="23">
                  <c:v>46235</c:v>
                </c:pt>
                <c:pt idx="24">
                  <c:v>46237</c:v>
                </c:pt>
                <c:pt idx="25">
                  <c:v>46238</c:v>
                </c:pt>
              </c:numCache>
            </c:numRef>
          </c:cat>
          <c:val>
            <c:numRef>
              <c:f>Sheet1!$G$8:$G$33</c:f>
              <c:numCache>
                <c:formatCode>General</c:formatCode>
                <c:ptCount val="26"/>
                <c:pt idx="2">
                  <c:v>29</c:v>
                </c:pt>
                <c:pt idx="3">
                  <c:v>4</c:v>
                </c:pt>
                <c:pt idx="4">
                  <c:v>5</c:v>
                </c:pt>
                <c:pt idx="5">
                  <c:v>18</c:v>
                </c:pt>
                <c:pt idx="6">
                  <c:v>3</c:v>
                </c:pt>
                <c:pt idx="7">
                  <c:v>2</c:v>
                </c:pt>
                <c:pt idx="8">
                  <c:v>11</c:v>
                </c:pt>
                <c:pt idx="9">
                  <c:v>31</c:v>
                </c:pt>
                <c:pt idx="10">
                  <c:v>12</c:v>
                </c:pt>
                <c:pt idx="11">
                  <c:v>8</c:v>
                </c:pt>
                <c:pt idx="12">
                  <c:v>3</c:v>
                </c:pt>
                <c:pt idx="13">
                  <c:v>25</c:v>
                </c:pt>
                <c:pt idx="14">
                  <c:v>13</c:v>
                </c:pt>
                <c:pt idx="15">
                  <c:v>16</c:v>
                </c:pt>
                <c:pt idx="16">
                  <c:v>20</c:v>
                </c:pt>
                <c:pt idx="17">
                  <c:v>12</c:v>
                </c:pt>
                <c:pt idx="18">
                  <c:v>34</c:v>
                </c:pt>
                <c:pt idx="19">
                  <c:v>24</c:v>
                </c:pt>
                <c:pt idx="20">
                  <c:v>25</c:v>
                </c:pt>
                <c:pt idx="21">
                  <c:v>22</c:v>
                </c:pt>
                <c:pt idx="22">
                  <c:v>37</c:v>
                </c:pt>
                <c:pt idx="23">
                  <c:v>34</c:v>
                </c:pt>
                <c:pt idx="24">
                  <c:v>50</c:v>
                </c:pt>
                <c:pt idx="25">
                  <c:v>187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641-41FD-AE46-DFF5EAD94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9075968"/>
        <c:axId val="2081504975"/>
      </c:lineChart>
      <c:dateAx>
        <c:axId val="154907596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2081504975"/>
        <c:crosses val="autoZero"/>
        <c:auto val="1"/>
        <c:lblOffset val="100"/>
        <c:baseTimeUnit val="days"/>
      </c:dateAx>
      <c:valAx>
        <c:axId val="2081504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1549075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r>
              <a:rPr lang="en-US" sz="4000" b="1">
                <a:solidFill>
                  <a:schemeClr val="tx1"/>
                </a:solidFill>
                <a:latin typeface="Gill Sans MT" panose="020B0502020104020203" pitchFamily="34" charset="0"/>
              </a:rPr>
              <a:t>Absentee Ballot Return Methods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/>
              </a:solidFill>
              <a:latin typeface="Gill Sans MT" panose="020B0502020104020203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88F-44FD-AD59-7D662DC9D35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88F-44FD-AD59-7D662DC9D35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88F-44FD-AD59-7D662DC9D35A}"/>
              </c:ext>
            </c:extLst>
          </c:dPt>
          <c:dLbls>
            <c:dLbl>
              <c:idx val="0"/>
              <c:layout>
                <c:manualLayout>
                  <c:x val="-0.15140804449514916"/>
                  <c:y val="0.16824741249819955"/>
                </c:manualLayout>
              </c:layout>
              <c:tx>
                <c:rich>
                  <a:bodyPr/>
                  <a:lstStyle/>
                  <a:p>
                    <a:fld id="{AB644042-86AF-4DAF-A573-8DC0894B0A7A}" type="CATEGORYNAME">
                      <a:rPr lang="en-US" b="1"/>
                      <a:pPr/>
                      <a:t>[CATEGORY NAME]</a:t>
                    </a:fld>
                    <a:r>
                      <a:rPr lang="en-US" baseline="0"/>
                      <a:t>
</a:t>
                    </a:r>
                    <a:fld id="{CCA63D0E-1CD1-4E04-B523-AC86FB63FE66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88F-44FD-AD59-7D662DC9D35A}"/>
                </c:ext>
              </c:extLst>
            </c:dLbl>
            <c:dLbl>
              <c:idx val="1"/>
              <c:layout>
                <c:manualLayout>
                  <c:x val="0.16168485317459327"/>
                  <c:y val="-0.22417333689993613"/>
                </c:manualLayout>
              </c:layout>
              <c:tx>
                <c:rich>
                  <a:bodyPr/>
                  <a:lstStyle/>
                  <a:p>
                    <a:fld id="{25C21CDE-CF1E-47B8-9292-8F0FEE1D7192}" type="CATEGORYNAME">
                      <a:rPr lang="en-US" b="1"/>
                      <a:pPr/>
                      <a:t>[CATEGORY NAME]</a:t>
                    </a:fld>
                    <a:r>
                      <a:rPr lang="en-US" baseline="0"/>
                      <a:t>
</a:t>
                    </a:r>
                    <a:fld id="{0806A5AC-4800-4F7A-8BD1-05154118603F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88F-44FD-AD59-7D662DC9D35A}"/>
                </c:ext>
              </c:extLst>
            </c:dLbl>
            <c:dLbl>
              <c:idx val="2"/>
              <c:layout>
                <c:manualLayout>
                  <c:x val="7.0123376306421306E-2"/>
                  <c:y val="0.16504586514125805"/>
                </c:manualLayout>
              </c:layout>
              <c:tx>
                <c:rich>
                  <a:bodyPr/>
                  <a:lstStyle/>
                  <a:p>
                    <a:fld id="{5072FBDE-C0F4-40CB-8996-91A150C969C1}" type="CATEGORYNAME">
                      <a:rPr lang="en-US" b="1"/>
                      <a:pPr/>
                      <a:t>[CATEGORY NAME]</a:t>
                    </a:fld>
                    <a:r>
                      <a:rPr lang="en-US" baseline="0"/>
                      <a:t>
</a:t>
                    </a:r>
                    <a:fld id="{B35CA7C3-C631-44BB-9309-7BE65E4B79E0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88F-44FD-AD59-7D662DC9D3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Gill Sans MT" panose="020B0502020104020203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Sheet1!$T$38:$V$38</c:f>
              <c:strCache>
                <c:ptCount val="3"/>
                <c:pt idx="0">
                  <c:v>Post Office</c:v>
                </c:pt>
                <c:pt idx="1">
                  <c:v>Township Hall</c:v>
                </c:pt>
                <c:pt idx="2">
                  <c:v>Remote</c:v>
                </c:pt>
              </c:strCache>
            </c:strRef>
          </c:cat>
          <c:val>
            <c:numRef>
              <c:f>Sheet1!$T$39:$V$39</c:f>
              <c:numCache>
                <c:formatCode>#,##0</c:formatCode>
                <c:ptCount val="3"/>
                <c:pt idx="0">
                  <c:v>3106</c:v>
                </c:pt>
                <c:pt idx="1">
                  <c:v>6050</c:v>
                </c:pt>
                <c:pt idx="2">
                  <c:v>1219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88F-44FD-AD59-7D662DC9D35A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latin typeface="Gill Sans MT" panose="020B0502020104020203" pitchFamily="34" charset="0"/>
              </a:rPr>
              <a:t>Road Maintenance Millage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AAD-4467-BD82-FD9EBAA6B19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AAD-4467-BD82-FD9EBAA6B191}"/>
              </c:ext>
            </c:extLst>
          </c:dPt>
          <c:cat>
            <c:strRef>
              <c:f>Sheet2!$D$71:$D$72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Sheet2!$E$71:$E$72</c:f>
              <c:numCache>
                <c:formatCode>0%</c:formatCode>
                <c:ptCount val="2"/>
                <c:pt idx="0">
                  <c:v>0.72</c:v>
                </c:pt>
                <c:pt idx="1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AD-4467-BD82-FD9EBAA6B1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latin typeface="Gill Sans MT" panose="020B0502020104020203" pitchFamily="34" charset="0"/>
              </a:rPr>
              <a:t>Public</a:t>
            </a:r>
            <a:r>
              <a:rPr lang="en-US" sz="2400" b="1" baseline="0">
                <a:latin typeface="Gill Sans MT" panose="020B0502020104020203" pitchFamily="34" charset="0"/>
              </a:rPr>
              <a:t> Safety Millage</a:t>
            </a:r>
            <a:endParaRPr lang="en-US" sz="2400" b="1">
              <a:latin typeface="Gill Sans MT" panose="020B0502020104020203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4B6-4E80-B05F-B6117397ADD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4B6-4E80-B05F-B6117397ADD5}"/>
              </c:ext>
            </c:extLst>
          </c:dPt>
          <c:cat>
            <c:strRef>
              <c:f>Sheet2!$D$80:$D$81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Sheet2!$E$80:$E$81</c:f>
              <c:numCache>
                <c:formatCode>0%</c:formatCode>
                <c:ptCount val="2"/>
                <c:pt idx="0">
                  <c:v>0.74</c:v>
                </c:pt>
                <c:pt idx="1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B6-4E80-B05F-B6117397AD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/>
      </a:solidFill>
      <a:sp3d/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0.51796</cdr:x>
      <cdr:y>0.55172</cdr:y>
    </cdr:from>
    <cdr:to>
      <cdr:x>0.67119</cdr:x>
      <cdr:y>0.67669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5E7CF22E-EA4E-4C3E-961A-5ACD06B74ED4}"/>
            </a:ext>
          </a:extLst>
        </cdr:cNvPr>
        <cdr:cNvSpPr txBox="1"/>
      </cdr:nvSpPr>
      <cdr:spPr>
        <a:xfrm xmlns:a="http://schemas.openxmlformats.org/drawingml/2006/main">
          <a:off x="3166783" y="2581836"/>
          <a:ext cx="936812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200" b="1" dirty="0">
              <a:solidFill>
                <a:schemeClr val="bg1"/>
              </a:solidFill>
              <a:latin typeface="Gill Sans MT" panose="020B0502020104020203" pitchFamily="34" charset="0"/>
            </a:rPr>
            <a:t>72%</a:t>
          </a:r>
        </a:p>
      </cdr:txBody>
    </cdr:sp>
  </cdr:relSizeAnchor>
  <cdr:relSizeAnchor xmlns:cdr="http://schemas.openxmlformats.org/drawingml/2006/chartDrawing">
    <cdr:from>
      <cdr:x>0.31305</cdr:x>
      <cdr:y>0.32471</cdr:y>
    </cdr:from>
    <cdr:to>
      <cdr:x>0.46628</cdr:x>
      <cdr:y>0.44968</cdr:y>
    </cdr:to>
    <cdr:sp macro="" textlink="">
      <cdr:nvSpPr>
        <cdr:cNvPr id="3" name="TextBox 9">
          <a:extLst xmlns:a="http://schemas.openxmlformats.org/drawingml/2006/main">
            <a:ext uri="{FF2B5EF4-FFF2-40B4-BE49-F238E27FC236}">
              <a16:creationId xmlns:a16="http://schemas.microsoft.com/office/drawing/2014/main" id="{5E7CF22E-EA4E-4C3E-961A-5ACD06B74ED4}"/>
            </a:ext>
          </a:extLst>
        </cdr:cNvPr>
        <cdr:cNvSpPr txBox="1"/>
      </cdr:nvSpPr>
      <cdr:spPr>
        <a:xfrm xmlns:a="http://schemas.openxmlformats.org/drawingml/2006/main">
          <a:off x="1913965" y="1519519"/>
          <a:ext cx="936812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200" b="1" dirty="0">
              <a:solidFill>
                <a:schemeClr val="bg1"/>
              </a:solidFill>
              <a:latin typeface="Gill Sans MT" panose="020B0502020104020203" pitchFamily="34" charset="0"/>
            </a:rPr>
            <a:t>28%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0.55172</cdr:y>
    </cdr:from>
    <cdr:to>
      <cdr:x>0.14394</cdr:x>
      <cdr:y>0.67669</cdr:y>
    </cdr:to>
    <cdr:sp macro="" textlink="">
      <cdr:nvSpPr>
        <cdr:cNvPr id="2" name="TextBox 9">
          <a:extLst xmlns:a="http://schemas.openxmlformats.org/drawingml/2006/main">
            <a:ext uri="{FF2B5EF4-FFF2-40B4-BE49-F238E27FC236}">
              <a16:creationId xmlns:a16="http://schemas.microsoft.com/office/drawing/2014/main" id="{5E7CF22E-EA4E-4C3E-961A-5ACD06B74ED4}"/>
            </a:ext>
          </a:extLst>
        </cdr:cNvPr>
        <cdr:cNvSpPr txBox="1"/>
      </cdr:nvSpPr>
      <cdr:spPr>
        <a:xfrm xmlns:a="http://schemas.openxmlformats.org/drawingml/2006/main">
          <a:off x="-5683623" y="2581836"/>
          <a:ext cx="936812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3200" b="1" dirty="0">
            <a:solidFill>
              <a:schemeClr val="bg1"/>
            </a:solidFill>
            <a:latin typeface="Gill Sans MT" panose="020B0502020104020203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45EE5-65C6-4487-99E9-D4657E7BD5D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0DCEA-1EF7-443C-BA6C-76A7EBA0F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2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Of</a:t>
            </a:r>
            <a:r>
              <a:rPr lang="en-US"/>
              <a:t> 35,061 </a:t>
            </a:r>
            <a:r>
              <a:rPr lang="en-US" b="0"/>
              <a:t>ACTIVE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0DCEA-1EF7-443C-BA6C-76A7EBA0FFB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731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Average becomes 37.48% turnout; 47.79% turnout in 2020 which was right before the 2020 Presidential election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0DCEA-1EF7-443C-BA6C-76A7EBA0FFB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467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0DCEA-1EF7-443C-BA6C-76A7EBA0FFB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02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564 calls!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0DCEA-1EF7-443C-BA6C-76A7EBA0FF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93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Early voting got way bigger this year, compare to last year!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0DCEA-1EF7-443C-BA6C-76A7EBA0FFB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93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Martin has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0DCEA-1EF7-443C-BA6C-76A7EBA0FFB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003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Complete on Monday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0DCEA-1EF7-443C-BA6C-76A7EBA0FFB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109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Almost 100 hours of extra work for us AND the voter for returned/undeliverable ballots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0DCEA-1EF7-443C-BA6C-76A7EBA0FFB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35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Complete on Monday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0DCEA-1EF7-443C-BA6C-76A7EBA0FFB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09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5C8C-A693-43F9-B29C-6CFD824B8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60C0A1-562E-45B6-A5D2-BDA47E7C78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C791AC-BC81-4C07-8255-48FD242A0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89C-7F18-40E2-85AC-35FBEFE39761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A56FD-586C-477B-BEB3-15B9EAD1D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59BA3-6DBB-4026-87C8-702E1EF47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129E-AD29-43C3-935B-847AFB661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437EC-A280-4A16-A5F2-D37462D96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146FB9-AC47-45CE-AB69-7CE585F821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872FF-3DD6-4F4B-803F-3599881B6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89C-7F18-40E2-85AC-35FBEFE39761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DB7A1-5E25-46A7-9363-2B76A125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EC8AE-DBE8-4BEF-9F84-28AC881E8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129E-AD29-43C3-935B-847AFB661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4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B1C0FE-6215-4079-BEA8-3E2D8DAE1B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E64F8D-2B6D-48ED-AF9E-8F74C42FB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7FDE3-8555-48D8-BE09-3E5B96130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89C-7F18-40E2-85AC-35FBEFE39761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3C1D6-42E6-416E-AC4C-5EA190D86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7643F-5669-4BCC-BB07-628E59BAA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129E-AD29-43C3-935B-847AFB661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163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11A27-7914-45D2-868D-F8DE26B7A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04938-EF50-4A28-BBB0-56939DFB5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B23847-7B38-4CBD-AED2-3A9DA04FB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89C-7F18-40E2-85AC-35FBEFE39761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60937-A541-4F7B-BFEF-EBF2AE357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D6AB1-012D-4E85-A845-D23840EA5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129E-AD29-43C3-935B-847AFB661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643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66691-B3C6-4981-95AA-61905F864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E5F7E-7004-4D36-A9A6-85C1A4F6F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8ADCA-C732-43BB-B5EA-B9D9E4263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89C-7F18-40E2-85AC-35FBEFE39761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49953-FEAE-424E-A37A-F4DF7FA71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47F69-DB38-401D-A492-1355946E1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129E-AD29-43C3-935B-847AFB661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5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DA52F-77D9-4A17-9D56-0AC6BD544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D7814-5480-469C-9779-8D80249354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E9ACBC-1751-4B4C-84DE-A31DC1E9B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EC9C51-AA35-4F97-8D19-45ED16BC1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89C-7F18-40E2-85AC-35FBEFE39761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9ED44-2588-45E8-951A-504BE85EE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34BE5F-A72E-401A-827B-63C4109A1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129E-AD29-43C3-935B-847AFB661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691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424D7-B3B4-4C7C-B730-F67ECFF8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14AAF-3326-4032-BDD6-D7A68728D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7E8E6F-86D2-427B-AFE7-BDED2F47F2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4B885A-2145-4A5F-8D2A-2DD39BB0F1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3F1560-3E26-41BD-B356-DEF77FE9AC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BF3A1A-27EA-4A9B-B886-56184B55E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89C-7F18-40E2-85AC-35FBEFE39761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D2414B-14DC-428C-AD4A-E4364296D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D94CF6-3C05-4D24-A280-077E3FF49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129E-AD29-43C3-935B-847AFB661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8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7A643-812B-442B-8B6D-369434AD5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FEA6A3-7443-469A-A22D-729319544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89C-7F18-40E2-85AC-35FBEFE39761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DEE4E8-03A3-4973-872B-85ED30186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0F511A-8C74-46A4-8078-EBF733CB7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129E-AD29-43C3-935B-847AFB661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46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E78C96-F43A-4EEC-B498-0F5419281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89C-7F18-40E2-85AC-35FBEFE39761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4AC74F-074B-4BC7-9791-F4487438C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C8BD4-082E-4D04-A948-1F361F0C8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129E-AD29-43C3-935B-847AFB661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732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38EFB-15E6-4AA5-979A-BAA58E684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F7C44-43FD-4BD4-BE1E-3B3EDAB5A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30D247-8DD8-4E4E-AA8C-E386D5528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3C915A-87C8-4459-9705-7681117AD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89C-7F18-40E2-85AC-35FBEFE39761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4696-073F-4B24-9ABD-DB139C10C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76EA54-F475-487E-8482-29AB81834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129E-AD29-43C3-935B-847AFB661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18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DF55B-5CCC-40A6-92D7-6C53C8D8F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530E4C-AE87-4695-A062-194D1E8CD1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C94122-87A8-47B4-9511-1518270D2B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870217-A8D1-4A21-9C2A-E44CEA338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89C-7F18-40E2-85AC-35FBEFE39761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7976CC-6D6C-4F94-9A95-3B1EAEF7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10C5A9-5F44-4FE4-BE38-3709B5110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129E-AD29-43C3-935B-847AFB661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725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9E3C00-3A3A-4E1E-BC54-87BECF47C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02"/>
            <a:ext cx="10515600" cy="103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BD015-F823-45A5-A3BC-417636157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3505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3FA3E-9797-4CD3-AE49-70E84BB9A1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8911A89C-7F18-40E2-85AC-35FBEFE39761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F1FAF-2BAC-4E93-B52D-C8D442B19C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73E3A-BF9D-4301-BF5F-C652F9367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9A78129E-AD29-43C3-935B-847AFB6611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5E47B1-BD41-4DCD-978E-8D57E6D25EAD}"/>
              </a:ext>
            </a:extLst>
          </p:cNvPr>
          <p:cNvSpPr/>
          <p:nvPr userDrawn="1"/>
        </p:nvSpPr>
        <p:spPr>
          <a:xfrm>
            <a:off x="0" y="-1"/>
            <a:ext cx="12192000" cy="49045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100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AD64831-8C50-4927-8597-046A7D9CE16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64" y="136525"/>
            <a:ext cx="890806" cy="89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52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A8CB9-68A1-4AFE-8A32-A2D6E685FD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Election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59D998-0308-4A34-A92F-78D3EE7723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Bloomfield Township</a:t>
            </a:r>
          </a:p>
          <a:p>
            <a:r>
              <a:rPr lang="en-US"/>
              <a:t>August 4</a:t>
            </a:r>
            <a:r>
              <a:rPr lang="en-US" baseline="30000"/>
              <a:t>th</a:t>
            </a:r>
            <a:r>
              <a:rPr lang="en-US"/>
              <a:t> Statewide Primary Election</a:t>
            </a:r>
          </a:p>
        </p:txBody>
      </p:sp>
    </p:spTree>
    <p:extLst>
      <p:ext uri="{BB962C8B-B14F-4D97-AF65-F5344CB8AC3E}">
        <p14:creationId xmlns:p14="http://schemas.microsoft.com/office/powerpoint/2010/main" val="1383899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350D8-6894-4BB8-8682-C78D7C888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Ballot Proposals: Township </a:t>
            </a:r>
            <a:r>
              <a:rPr lang="en-US" err="1"/>
              <a:t>Millages</a:t>
            </a:r>
            <a:endParaRPr lang="en-US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783B0FC-973B-4CD1-B81D-29FAB600BB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1818503"/>
              </p:ext>
            </p:extLst>
          </p:nvPr>
        </p:nvGraphicFramePr>
        <p:xfrm>
          <a:off x="-17931" y="1909481"/>
          <a:ext cx="6113931" cy="4679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3558AA5-30B0-499C-B6DF-CCC031D399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6882896"/>
              </p:ext>
            </p:extLst>
          </p:nvPr>
        </p:nvGraphicFramePr>
        <p:xfrm>
          <a:off x="5683623" y="1909481"/>
          <a:ext cx="6508377" cy="4679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E7CF22E-EA4E-4C3E-961A-5ACD06B74ED4}"/>
              </a:ext>
            </a:extLst>
          </p:cNvPr>
          <p:cNvSpPr txBox="1"/>
          <p:nvPr/>
        </p:nvSpPr>
        <p:spPr>
          <a:xfrm>
            <a:off x="9188823" y="4491317"/>
            <a:ext cx="936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Gill Sans MT" panose="020B0502020104020203" pitchFamily="34" charset="0"/>
              </a:rPr>
              <a:t>74%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5A2782-BE43-4D23-976B-765C8258A1BF}"/>
              </a:ext>
            </a:extLst>
          </p:cNvPr>
          <p:cNvSpPr txBox="1"/>
          <p:nvPr/>
        </p:nvSpPr>
        <p:spPr>
          <a:xfrm>
            <a:off x="7738782" y="3318164"/>
            <a:ext cx="936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Gill Sans MT" panose="020B0502020104020203" pitchFamily="34" charset="0"/>
              </a:rPr>
              <a:t>26%</a:t>
            </a:r>
          </a:p>
        </p:txBody>
      </p:sp>
    </p:spTree>
    <p:extLst>
      <p:ext uri="{BB962C8B-B14F-4D97-AF65-F5344CB8AC3E}">
        <p14:creationId xmlns:p14="http://schemas.microsoft.com/office/powerpoint/2010/main" val="65208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350D8-6894-4BB8-8682-C78D7C888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Gill Sans MT"/>
              </a:rPr>
              <a:t>Other Facts &amp; Stats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5D917F-732E-465C-952E-0D26FBDF5039}"/>
              </a:ext>
            </a:extLst>
          </p:cNvPr>
          <p:cNvSpPr txBox="1"/>
          <p:nvPr/>
        </p:nvSpPr>
        <p:spPr>
          <a:xfrm>
            <a:off x="570573" y="1717126"/>
            <a:ext cx="11050854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Gill Sans MT"/>
              </a:rPr>
              <a:t>The Clerk’s Office received </a:t>
            </a:r>
            <a:r>
              <a:rPr lang="en-US" sz="2400" b="1">
                <a:latin typeface="Gill Sans MT"/>
              </a:rPr>
              <a:t>564 phone calls </a:t>
            </a:r>
            <a:r>
              <a:rPr lang="en-US" sz="2400">
                <a:latin typeface="Gill Sans MT"/>
              </a:rPr>
              <a:t>on Election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>
              <a:latin typeface="Gill Sans 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Gill Sans MT"/>
              </a:rPr>
              <a:t>We received </a:t>
            </a:r>
            <a:r>
              <a:rPr lang="en-US" sz="2400" b="1">
                <a:latin typeface="Gill Sans MT"/>
              </a:rPr>
              <a:t>122 absentee ballots where the signature didn’t match</a:t>
            </a:r>
            <a:r>
              <a:rPr lang="en-US" sz="2400">
                <a:latin typeface="Gill Sans MT"/>
              </a:rPr>
              <a:t>; we cured 63 of them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>
              <a:latin typeface="Gill Sans 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Gill Sans MT"/>
              </a:rPr>
              <a:t>We received </a:t>
            </a:r>
            <a:r>
              <a:rPr lang="en-US" sz="2400" b="1">
                <a:latin typeface="Gill Sans MT"/>
              </a:rPr>
              <a:t>59 ballots without a signature</a:t>
            </a:r>
            <a:r>
              <a:rPr lang="en-US" sz="2400">
                <a:latin typeface="Gill Sans MT"/>
              </a:rPr>
              <a:t>; we cured 36 of them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>
              <a:latin typeface="Gill Sans 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>
                <a:latin typeface="Gill Sans MT"/>
              </a:rPr>
              <a:t>187 ballots were returned from the Post Office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i="1">
                <a:latin typeface="Gill Sans MT"/>
              </a:rPr>
              <a:t>Creating about 100 hours of additional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>
              <a:latin typeface="Gill Sans 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>
                <a:latin typeface="Gill Sans MT"/>
              </a:rPr>
              <a:t>Precinct 4 </a:t>
            </a:r>
            <a:r>
              <a:rPr lang="en-US" sz="2400">
                <a:latin typeface="Gill Sans MT"/>
              </a:rPr>
              <a:t>was the ONLY precinct in Oakland County to have ZERO spoiled ballots on election day</a:t>
            </a:r>
          </a:p>
        </p:txBody>
      </p:sp>
    </p:spTree>
    <p:extLst>
      <p:ext uri="{BB962C8B-B14F-4D97-AF65-F5344CB8AC3E}">
        <p14:creationId xmlns:p14="http://schemas.microsoft.com/office/powerpoint/2010/main" val="2165349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350D8-6894-4BB8-8682-C78D7C888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Key Takeaways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51030D-1707-405B-96A4-AE12A442F265}"/>
              </a:ext>
            </a:extLst>
          </p:cNvPr>
          <p:cNvSpPr txBox="1"/>
          <p:nvPr/>
        </p:nvSpPr>
        <p:spPr>
          <a:xfrm>
            <a:off x="838201" y="1700115"/>
            <a:ext cx="10515599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AutoNum type="arabicPeriod"/>
            </a:pPr>
            <a:r>
              <a:rPr lang="en-US" sz="3200">
                <a:latin typeface="Gill Sans MT" panose="020B0502020104020203" pitchFamily="34" charset="0"/>
              </a:rPr>
              <a:t>Turnout = positive!</a:t>
            </a:r>
          </a:p>
          <a:p>
            <a:pPr marL="342900" indent="-342900">
              <a:buAutoNum type="arabicPeriod"/>
            </a:pPr>
            <a:endParaRPr lang="en-US" sz="3200">
              <a:latin typeface="Gill Sans MT" panose="020B0502020104020203" pitchFamily="34" charset="0"/>
            </a:endParaRPr>
          </a:p>
          <a:p>
            <a:pPr marL="342900" indent="-342900">
              <a:buAutoNum type="arabicPeriod"/>
            </a:pPr>
            <a:r>
              <a:rPr lang="en-US" sz="3200">
                <a:latin typeface="Gill Sans MT"/>
              </a:rPr>
              <a:t>Residents like to vote early &amp; they like to vote absentee</a:t>
            </a:r>
            <a:endParaRPr lang="en-US"/>
          </a:p>
          <a:p>
            <a:pPr marL="342900" indent="-342900">
              <a:buAutoNum type="arabicPeriod"/>
            </a:pPr>
            <a:endParaRPr lang="en-US" sz="3200">
              <a:latin typeface="Gill Sans MT" panose="020B0502020104020203" pitchFamily="34" charset="0"/>
            </a:endParaRPr>
          </a:p>
          <a:p>
            <a:pPr marL="342900" indent="-342900">
              <a:buAutoNum type="arabicPeriod"/>
            </a:pPr>
            <a:r>
              <a:rPr lang="en-US" sz="3200">
                <a:latin typeface="Gill Sans MT"/>
              </a:rPr>
              <a:t>Residents are overwhelmingly in-favor of increased millages for public safety and roads</a:t>
            </a:r>
          </a:p>
          <a:p>
            <a:pPr marL="342900" indent="-342900">
              <a:buAutoNum type="arabicPeriod"/>
            </a:pPr>
            <a:endParaRPr lang="en-US" sz="3200">
              <a:latin typeface="Gill Sans MT" panose="020B0502020104020203" pitchFamily="34" charset="0"/>
            </a:endParaRPr>
          </a:p>
          <a:p>
            <a:pPr marL="342900" indent="-342900">
              <a:buAutoNum type="arabicPeriod"/>
            </a:pPr>
            <a:r>
              <a:rPr lang="en-US" sz="3200">
                <a:latin typeface="Gill Sans MT" panose="020B0502020104020203" pitchFamily="34" charset="0"/>
              </a:rPr>
              <a:t>Voting in the August Primary is confusing…</a:t>
            </a:r>
          </a:p>
          <a:p>
            <a:pPr marL="342900" indent="-342900">
              <a:buAutoNum type="arabicPeriod"/>
            </a:pPr>
            <a:endParaRPr lang="en-US" sz="3200">
              <a:latin typeface="Gill Sans MT" panose="020B0502020104020203" pitchFamily="34" charset="0"/>
            </a:endParaRPr>
          </a:p>
          <a:p>
            <a:pPr marL="342900" indent="-342900">
              <a:buAutoNum type="arabicPeriod"/>
            </a:pPr>
            <a:r>
              <a:rPr lang="en-US" sz="3200">
                <a:latin typeface="Gill Sans MT"/>
              </a:rPr>
              <a:t>Bloomfield Township residents care about their civic duty</a:t>
            </a:r>
            <a:endParaRPr lang="en-US" sz="320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066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908DF-FDFC-4162-8661-B13213B4E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The Team, The Team, The Team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41DDC9-624B-4B04-AF35-9CF6DE99D9C7}"/>
              </a:ext>
            </a:extLst>
          </p:cNvPr>
          <p:cNvSpPr txBox="1"/>
          <p:nvPr/>
        </p:nvSpPr>
        <p:spPr>
          <a:xfrm>
            <a:off x="4722405" y="2277507"/>
            <a:ext cx="2747188" cy="26776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Gill Sans MT" panose="020B0502020104020203" pitchFamily="34" charset="0"/>
              </a:rPr>
              <a:t>Clerk’s Office:</a:t>
            </a:r>
          </a:p>
          <a:p>
            <a:pPr algn="ctr"/>
            <a:r>
              <a:rPr lang="en-US" sz="2400">
                <a:latin typeface="Gill Sans MT" panose="020B0502020104020203" pitchFamily="34" charset="0"/>
              </a:rPr>
              <a:t>Martin Brook</a:t>
            </a:r>
          </a:p>
          <a:p>
            <a:pPr algn="ctr"/>
            <a:r>
              <a:rPr lang="en-US" sz="2400">
                <a:latin typeface="Gill Sans MT" panose="020B0502020104020203" pitchFamily="34" charset="0"/>
              </a:rPr>
              <a:t>Deana </a:t>
            </a:r>
            <a:r>
              <a:rPr lang="en-US" sz="2400" err="1">
                <a:latin typeface="Gill Sans MT" panose="020B0502020104020203" pitchFamily="34" charset="0"/>
              </a:rPr>
              <a:t>Mondock</a:t>
            </a:r>
            <a:endParaRPr lang="en-US" sz="2400">
              <a:latin typeface="Gill Sans MT" panose="020B0502020104020203" pitchFamily="34" charset="0"/>
            </a:endParaRPr>
          </a:p>
          <a:p>
            <a:pPr algn="ctr"/>
            <a:r>
              <a:rPr lang="en-US" sz="2400">
                <a:latin typeface="Gill Sans MT" panose="020B0502020104020203" pitchFamily="34" charset="0"/>
              </a:rPr>
              <a:t>Catarina </a:t>
            </a:r>
            <a:r>
              <a:rPr lang="en-US" sz="2400" err="1">
                <a:latin typeface="Gill Sans MT" panose="020B0502020104020203" pitchFamily="34" charset="0"/>
              </a:rPr>
              <a:t>Yankey</a:t>
            </a:r>
            <a:endParaRPr lang="en-US" sz="2400">
              <a:latin typeface="Gill Sans MT" panose="020B0502020104020203" pitchFamily="34" charset="0"/>
            </a:endParaRPr>
          </a:p>
          <a:p>
            <a:pPr algn="ctr"/>
            <a:r>
              <a:rPr lang="en-US" sz="2400">
                <a:latin typeface="Gill Sans MT" panose="020B0502020104020203" pitchFamily="34" charset="0"/>
              </a:rPr>
              <a:t>Sean Mueller</a:t>
            </a:r>
          </a:p>
          <a:p>
            <a:pPr algn="ctr"/>
            <a:r>
              <a:rPr lang="en-US" sz="2400">
                <a:latin typeface="Gill Sans MT" panose="020B0502020104020203" pitchFamily="34" charset="0"/>
              </a:rPr>
              <a:t>Hannah Nassar</a:t>
            </a:r>
          </a:p>
          <a:p>
            <a:pPr algn="ctr"/>
            <a:r>
              <a:rPr lang="en-US" sz="2400">
                <a:latin typeface="Gill Sans MT" panose="020B0502020104020203" pitchFamily="34" charset="0"/>
              </a:rPr>
              <a:t>Hayley Bedell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892E95-70C0-4AC0-AC7C-B3C8F335D598}"/>
              </a:ext>
            </a:extLst>
          </p:cNvPr>
          <p:cNvSpPr txBox="1"/>
          <p:nvPr/>
        </p:nvSpPr>
        <p:spPr>
          <a:xfrm>
            <a:off x="1192579" y="1941347"/>
            <a:ext cx="2062809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Gill Sans MT" panose="020B0502020104020203" pitchFamily="34" charset="0"/>
              </a:rPr>
              <a:t>Equipment Team:</a:t>
            </a:r>
            <a:br>
              <a:rPr lang="en-US" b="1">
                <a:solidFill>
                  <a:srgbClr val="000000"/>
                </a:solidFill>
                <a:latin typeface="Gill Sans MT" panose="020B0502020104020203" pitchFamily="34" charset="0"/>
              </a:rPr>
            </a:br>
            <a:r>
              <a:rPr lang="en-US">
                <a:solidFill>
                  <a:srgbClr val="000000"/>
                </a:solidFill>
                <a:latin typeface="Gill Sans MT" panose="020B0502020104020203" pitchFamily="34" charset="0"/>
              </a:rPr>
              <a:t>Sean Mueller</a:t>
            </a:r>
          </a:p>
          <a:p>
            <a:pPr algn="ctr"/>
            <a:r>
              <a:rPr lang="en-US">
                <a:solidFill>
                  <a:srgbClr val="000000"/>
                </a:solidFill>
                <a:latin typeface="Gill Sans MT" panose="020B0502020104020203" pitchFamily="34" charset="0"/>
              </a:rPr>
              <a:t>Leroy </a:t>
            </a:r>
            <a:r>
              <a:rPr lang="en-US" err="1">
                <a:solidFill>
                  <a:srgbClr val="000000"/>
                </a:solidFill>
                <a:latin typeface="Gill Sans MT" panose="020B0502020104020203" pitchFamily="34" charset="0"/>
              </a:rPr>
              <a:t>Bliven</a:t>
            </a:r>
            <a:endParaRPr lang="en-US">
              <a:solidFill>
                <a:srgbClr val="000000"/>
              </a:solidFill>
              <a:latin typeface="Gill Sans MT" panose="020B05020201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7C4189-8748-473D-89A5-6B7A76C87981}"/>
              </a:ext>
            </a:extLst>
          </p:cNvPr>
          <p:cNvSpPr txBox="1"/>
          <p:nvPr/>
        </p:nvSpPr>
        <p:spPr>
          <a:xfrm>
            <a:off x="8936610" y="1904268"/>
            <a:ext cx="2413674" cy="147732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Gill Sans MT" panose="020B0502020104020203" pitchFamily="34" charset="0"/>
              </a:rPr>
              <a:t>AV Processing Team:</a:t>
            </a:r>
          </a:p>
          <a:p>
            <a:pPr algn="ctr"/>
            <a:r>
              <a:rPr lang="en-US">
                <a:solidFill>
                  <a:srgbClr val="000000"/>
                </a:solidFill>
                <a:latin typeface="Gill Sans MT" panose="020B0502020104020203" pitchFamily="34" charset="0"/>
              </a:rPr>
              <a:t>Deana </a:t>
            </a:r>
            <a:r>
              <a:rPr lang="en-US" err="1">
                <a:solidFill>
                  <a:srgbClr val="000000"/>
                </a:solidFill>
                <a:latin typeface="Gill Sans MT" panose="020B0502020104020203" pitchFamily="34" charset="0"/>
              </a:rPr>
              <a:t>Mondock</a:t>
            </a:r>
            <a:endParaRPr lang="en-US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n-US">
                <a:solidFill>
                  <a:srgbClr val="000000"/>
                </a:solidFill>
                <a:latin typeface="Gill Sans MT" panose="020B0502020104020203" pitchFamily="34" charset="0"/>
              </a:rPr>
              <a:t>Cathy </a:t>
            </a:r>
            <a:r>
              <a:rPr lang="en-US" err="1">
                <a:solidFill>
                  <a:srgbClr val="000000"/>
                </a:solidFill>
                <a:latin typeface="Gill Sans MT" panose="020B0502020104020203" pitchFamily="34" charset="0"/>
              </a:rPr>
              <a:t>Rebain</a:t>
            </a:r>
            <a:endParaRPr lang="en-US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algn="ctr"/>
            <a:endParaRPr lang="en-US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n-US" i="1">
                <a:solidFill>
                  <a:srgbClr val="000000"/>
                </a:solidFill>
                <a:latin typeface="Gill Sans MT" panose="020B0502020104020203" pitchFamily="34" charset="0"/>
              </a:rPr>
              <a:t>Plus 6 Workers!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8511BA-6E72-4F5C-AA19-FE6B25CE3267}"/>
              </a:ext>
            </a:extLst>
          </p:cNvPr>
          <p:cNvSpPr txBox="1"/>
          <p:nvPr/>
        </p:nvSpPr>
        <p:spPr>
          <a:xfrm>
            <a:off x="8842866" y="4481651"/>
            <a:ext cx="2601161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Gill Sans MT" panose="020B0502020104020203" pitchFamily="34" charset="0"/>
              </a:rPr>
              <a:t>AV Counting Board:</a:t>
            </a:r>
          </a:p>
          <a:p>
            <a:pPr algn="ctr"/>
            <a:r>
              <a:rPr lang="en-US">
                <a:solidFill>
                  <a:srgbClr val="000000"/>
                </a:solidFill>
                <a:latin typeface="Gill Sans MT" panose="020B0502020104020203" pitchFamily="34" charset="0"/>
              </a:rPr>
              <a:t>County &amp; Township Effort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BA8614-DD45-4D01-8188-D0F038DD7737}"/>
              </a:ext>
            </a:extLst>
          </p:cNvPr>
          <p:cNvSpPr txBox="1"/>
          <p:nvPr/>
        </p:nvSpPr>
        <p:spPr>
          <a:xfrm>
            <a:off x="182691" y="4486005"/>
            <a:ext cx="3919022" cy="120032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Gill Sans MT" panose="020B0502020104020203" pitchFamily="34" charset="0"/>
              </a:rPr>
              <a:t>Precinct &amp; Receiving Board Teams:</a:t>
            </a:r>
          </a:p>
          <a:p>
            <a:pPr algn="ctr"/>
            <a:r>
              <a:rPr lang="en-US">
                <a:solidFill>
                  <a:srgbClr val="000000"/>
                </a:solidFill>
                <a:latin typeface="Gill Sans MT" panose="020B0502020104020203" pitchFamily="34" charset="0"/>
              </a:rPr>
              <a:t>Catarina </a:t>
            </a:r>
            <a:r>
              <a:rPr lang="en-US" err="1">
                <a:solidFill>
                  <a:srgbClr val="000000"/>
                </a:solidFill>
                <a:latin typeface="Gill Sans MT" panose="020B0502020104020203" pitchFamily="34" charset="0"/>
              </a:rPr>
              <a:t>Yankey</a:t>
            </a:r>
            <a:endParaRPr lang="en-US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algn="ctr"/>
            <a:endParaRPr lang="en-US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n-US" i="1">
                <a:solidFill>
                  <a:srgbClr val="000000"/>
                </a:solidFill>
                <a:latin typeface="Gill Sans MT" panose="020B0502020104020203" pitchFamily="34" charset="0"/>
              </a:rPr>
              <a:t>Plus 118 Chairs/Inspectors!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332BD8-F4EE-427B-86FC-19BFBF8E132E}"/>
              </a:ext>
            </a:extLst>
          </p:cNvPr>
          <p:cNvSpPr txBox="1"/>
          <p:nvPr/>
        </p:nvSpPr>
        <p:spPr>
          <a:xfrm>
            <a:off x="1884621" y="6236745"/>
            <a:ext cx="842275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i="1">
                <a:latin typeface="Gill Sans MT" panose="020B0502020104020203" pitchFamily="34" charset="0"/>
              </a:rPr>
              <a:t>And key support from the Election Commission and other Township Departments!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72E79CB-133B-4183-94CA-0C8BD4106E72}"/>
              </a:ext>
            </a:extLst>
          </p:cNvPr>
          <p:cNvCxnSpPr/>
          <p:nvPr/>
        </p:nvCxnSpPr>
        <p:spPr>
          <a:xfrm>
            <a:off x="3296343" y="2462842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6713F47-5D1D-4624-95D9-0FEFDBD8AC49}"/>
              </a:ext>
            </a:extLst>
          </p:cNvPr>
          <p:cNvCxnSpPr>
            <a:cxnSpLocks/>
          </p:cNvCxnSpPr>
          <p:nvPr/>
        </p:nvCxnSpPr>
        <p:spPr>
          <a:xfrm rot="-5400000">
            <a:off x="3296343" y="3377859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13C9B33-F076-414F-9C62-E1EE241541A2}"/>
              </a:ext>
            </a:extLst>
          </p:cNvPr>
          <p:cNvCxnSpPr>
            <a:cxnSpLocks/>
          </p:cNvCxnSpPr>
          <p:nvPr/>
        </p:nvCxnSpPr>
        <p:spPr>
          <a:xfrm rot="16200000">
            <a:off x="7981255" y="2462225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3BBAFAF-BD58-4E79-BC1C-F0730EBEDD2B}"/>
              </a:ext>
            </a:extLst>
          </p:cNvPr>
          <p:cNvCxnSpPr>
            <a:cxnSpLocks/>
          </p:cNvCxnSpPr>
          <p:nvPr/>
        </p:nvCxnSpPr>
        <p:spPr>
          <a:xfrm rot="10800000">
            <a:off x="7981255" y="3377242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507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350D8-6894-4BB8-8682-C78D7C888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70" y="1343180"/>
            <a:ext cx="10856259" cy="4548157"/>
          </a:xfrm>
        </p:spPr>
        <p:txBody>
          <a:bodyPr>
            <a:normAutofit/>
          </a:bodyPr>
          <a:lstStyle/>
          <a:p>
            <a:pPr algn="ctr"/>
            <a:r>
              <a:rPr lang="en-US" b="0">
                <a:latin typeface="Gill Sans MT"/>
              </a:rPr>
              <a:t>We saw an approximate </a:t>
            </a:r>
            <a:r>
              <a:rPr lang="en-US">
                <a:latin typeface="Gill Sans MT"/>
              </a:rPr>
              <a:t>44% voter turnout </a:t>
            </a:r>
            <a:r>
              <a:rPr lang="en-US" b="0">
                <a:latin typeface="Gill Sans MT"/>
              </a:rPr>
              <a:t>from </a:t>
            </a:r>
            <a:r>
              <a:rPr lang="en-US" b="0" i="1">
                <a:latin typeface="Gill Sans MT"/>
              </a:rPr>
              <a:t>registered</a:t>
            </a:r>
            <a:r>
              <a:rPr lang="en-US" b="0">
                <a:latin typeface="Gill Sans MT"/>
              </a:rPr>
              <a:t> voters in Bloomfield Township.</a:t>
            </a:r>
            <a:br>
              <a:rPr lang="en-US" b="0"/>
            </a:br>
            <a:br>
              <a:rPr lang="en-US"/>
            </a:br>
            <a:br>
              <a:rPr lang="en-US"/>
            </a:br>
            <a:r>
              <a:rPr lang="en-US" b="0">
                <a:latin typeface="Gill Sans MT"/>
              </a:rPr>
              <a:t>Of</a:t>
            </a:r>
            <a:r>
              <a:rPr lang="en-US">
                <a:latin typeface="Gill Sans MT"/>
              </a:rPr>
              <a:t> 38,433 </a:t>
            </a:r>
            <a:r>
              <a:rPr lang="en-US" b="0">
                <a:latin typeface="Gill Sans MT"/>
              </a:rPr>
              <a:t>registered voters in the Township, </a:t>
            </a:r>
            <a:r>
              <a:rPr lang="en-US">
                <a:latin typeface="Gill Sans MT"/>
              </a:rPr>
              <a:t>17,020 submitted a ballot.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868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2DFC958-0D0F-49EE-8F3F-5D095F05E6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5567337"/>
              </p:ext>
            </p:extLst>
          </p:nvPr>
        </p:nvGraphicFramePr>
        <p:xfrm>
          <a:off x="863973" y="470648"/>
          <a:ext cx="10464053" cy="6118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tar: 5 Points 6">
            <a:extLst>
              <a:ext uri="{FF2B5EF4-FFF2-40B4-BE49-F238E27FC236}">
                <a16:creationId xmlns:a16="http://schemas.microsoft.com/office/drawing/2014/main" id="{2588B813-2401-4829-87B8-7F68FFC60D23}"/>
              </a:ext>
            </a:extLst>
          </p:cNvPr>
          <p:cNvSpPr/>
          <p:nvPr/>
        </p:nvSpPr>
        <p:spPr>
          <a:xfrm>
            <a:off x="9614647" y="2689412"/>
            <a:ext cx="349624" cy="336176"/>
          </a:xfrm>
          <a:prstGeom prst="star5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39948C-EDBB-4604-B8EF-72456EFB8C62}"/>
              </a:ext>
            </a:extLst>
          </p:cNvPr>
          <p:cNvCxnSpPr>
            <a:cxnSpLocks/>
          </p:cNvCxnSpPr>
          <p:nvPr/>
        </p:nvCxnSpPr>
        <p:spPr>
          <a:xfrm>
            <a:off x="6239435" y="2689412"/>
            <a:ext cx="0" cy="34021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8B9CA3F-FE85-424F-A0D3-C52F4C5BB519}"/>
              </a:ext>
            </a:extLst>
          </p:cNvPr>
          <p:cNvCxnSpPr>
            <a:cxnSpLocks/>
          </p:cNvCxnSpPr>
          <p:nvPr/>
        </p:nvCxnSpPr>
        <p:spPr>
          <a:xfrm>
            <a:off x="9793941" y="3025588"/>
            <a:ext cx="0" cy="30659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407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74EBCDA-910A-4BCA-A324-6D999C9259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1610043"/>
              </p:ext>
            </p:extLst>
          </p:nvPr>
        </p:nvGraphicFramePr>
        <p:xfrm>
          <a:off x="71717" y="521073"/>
          <a:ext cx="12048565" cy="6189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2473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1E8D383-F54B-42E0-84FA-0C9B11FF46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9424555"/>
              </p:ext>
            </p:extLst>
          </p:nvPr>
        </p:nvGraphicFramePr>
        <p:xfrm>
          <a:off x="629770" y="430307"/>
          <a:ext cx="10932459" cy="6266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65598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54752CE-5D23-4F10-B876-23FEB26D77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8053903"/>
              </p:ext>
            </p:extLst>
          </p:nvPr>
        </p:nvGraphicFramePr>
        <p:xfrm>
          <a:off x="212911" y="551329"/>
          <a:ext cx="11766178" cy="6040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9147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65B845E-11E0-8FE4-DC0F-66D8DA0356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1850646"/>
              </p:ext>
            </p:extLst>
          </p:nvPr>
        </p:nvGraphicFramePr>
        <p:xfrm>
          <a:off x="475741" y="562127"/>
          <a:ext cx="11240517" cy="605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6278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CF70603-A93E-7F08-E2B9-AD1F181273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5856377"/>
              </p:ext>
            </p:extLst>
          </p:nvPr>
        </p:nvGraphicFramePr>
        <p:xfrm>
          <a:off x="656665" y="581418"/>
          <a:ext cx="10878669" cy="6074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86730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ownship Main">
      <a:dk1>
        <a:srgbClr val="1E4486"/>
      </a:dk1>
      <a:lt1>
        <a:sysClr val="window" lastClr="FFFFFF"/>
      </a:lt1>
      <a:dk2>
        <a:srgbClr val="187052"/>
      </a:dk2>
      <a:lt2>
        <a:srgbClr val="E7E6E6"/>
      </a:lt2>
      <a:accent1>
        <a:srgbClr val="1E4486"/>
      </a:accent1>
      <a:accent2>
        <a:srgbClr val="187052"/>
      </a:accent2>
      <a:accent3>
        <a:srgbClr val="73A7D9"/>
      </a:accent3>
      <a:accent4>
        <a:srgbClr val="7DCD85"/>
      </a:accent4>
      <a:accent5>
        <a:srgbClr val="F3CA40"/>
      </a:accent5>
      <a:accent6>
        <a:srgbClr val="C6D6F2"/>
      </a:accent6>
      <a:hlink>
        <a:srgbClr val="187052"/>
      </a:hlink>
      <a:folHlink>
        <a:srgbClr val="7DCD8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T Presentation Blue" id="{465B421F-641A-44CC-BEA8-3B89539CCE2F}" vid="{0DE6E889-A8F6-47FE-9603-E0E2B3B53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0BA1F201432247982B5C048CF1DDB3" ma:contentTypeVersion="14" ma:contentTypeDescription="Create a new document." ma:contentTypeScope="" ma:versionID="5ffd100643444751acd74ed06e746f36">
  <xsd:schema xmlns:xsd="http://www.w3.org/2001/XMLSchema" xmlns:xs="http://www.w3.org/2001/XMLSchema" xmlns:p="http://schemas.microsoft.com/office/2006/metadata/properties" xmlns:ns2="5fb81c5c-ff25-427f-a169-3cd11175385b" xmlns:ns3="4db47d5e-a272-45e4-88c8-5dec831d49af" targetNamespace="http://schemas.microsoft.com/office/2006/metadata/properties" ma:root="true" ma:fieldsID="621194d7266b0d991600eb955c82d871" ns2:_="" ns3:_="">
    <xsd:import namespace="5fb81c5c-ff25-427f-a169-3cd11175385b"/>
    <xsd:import namespace="4db47d5e-a272-45e4-88c8-5dec831d49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b81c5c-ff25-427f-a169-3cd1117538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dc17fe8-6b3c-4dc0-bb13-c313f8c8e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b47d5e-a272-45e4-88c8-5dec831d49a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6349399-6ca2-4b99-b218-e621dd679f4a}" ma:internalName="TaxCatchAll" ma:showField="CatchAllData" ma:web="4db47d5e-a272-45e4-88c8-5dec831d49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b81c5c-ff25-427f-a169-3cd11175385b">
      <Terms xmlns="http://schemas.microsoft.com/office/infopath/2007/PartnerControls"/>
    </lcf76f155ced4ddcb4097134ff3c332f>
    <TaxCatchAll xmlns="4db47d5e-a272-45e4-88c8-5dec831d49af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92533B-5D78-48FD-BB45-F0ECDECACB27}">
  <ds:schemaRefs>
    <ds:schemaRef ds:uri="4db47d5e-a272-45e4-88c8-5dec831d49af"/>
    <ds:schemaRef ds:uri="5fb81c5c-ff25-427f-a169-3cd11175385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3631675-7D7E-4BA1-B233-03F58EB91ACE}">
  <ds:schemaRefs>
    <ds:schemaRef ds:uri="4db47d5e-a272-45e4-88c8-5dec831d49af"/>
    <ds:schemaRef ds:uri="5fb81c5c-ff25-427f-a169-3cd11175385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2A69719-435E-4FC5-99FA-E3A45C1F9C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BT Presentation Blue</Template>
  <Application>Microsoft Office PowerPoint</Application>
  <PresentationFormat>Widescreen</PresentationFormat>
  <Slides>12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Election Report</vt:lpstr>
      <vt:lpstr>The Team, The Team, The Team</vt:lpstr>
      <vt:lpstr>We saw an approximate 44% voter turnout from registered voters in Bloomfield Township.   Of 38,433 registered voters in the Township, 17,020 submitted a ballot.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Ballot Proposals: Township Millages</vt:lpstr>
      <vt:lpstr>Other Facts &amp; Stats</vt:lpstr>
      <vt:lpstr>Key Takeaways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McKaig, Amy</dc:creator>
  <cp:revision>1</cp:revision>
  <dcterms:created xsi:type="dcterms:W3CDTF">2025-07-16T12:11:46Z</dcterms:created>
  <dcterms:modified xsi:type="dcterms:W3CDTF">2026-08-24T21:14:47Z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0x0101005F0BA1F201432247982B5C048CF1DDB3</vt:lpwstr>
  </property>
  <property fmtid="{D5CDD505-2E9C-101B-9397-08002B2CF9AE}" pid="3" name="MediaServiceImageTags">
    <vt:lpwstr/>
  </property>
</Properties>
</file>